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495" r:id="rId2"/>
    <p:sldId id="279" r:id="rId3"/>
    <p:sldId id="357" r:id="rId4"/>
    <p:sldId id="2498" r:id="rId5"/>
    <p:sldId id="2496" r:id="rId6"/>
    <p:sldId id="2497" r:id="rId7"/>
    <p:sldId id="2502" r:id="rId8"/>
    <p:sldId id="2500" r:id="rId9"/>
    <p:sldId id="280" r:id="rId10"/>
    <p:sldId id="2499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BABAD"/>
    <a:srgbClr val="FFECB7"/>
    <a:srgbClr val="FFE28F"/>
    <a:srgbClr val="9B6D99"/>
    <a:srgbClr val="FFDE81"/>
    <a:srgbClr val="487858"/>
    <a:srgbClr val="8E699F"/>
    <a:srgbClr val="7E527F"/>
    <a:srgbClr val="48C0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1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88ED1C-C10C-468D-8BA6-3F1CF44260EB}" type="datetimeFigureOut">
              <a:rPr lang="en-IN" smtClean="0"/>
              <a:t>22-04-2021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A31BE2-49A6-4A7F-8FD4-91179191E1D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135870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EF396-86B9-44B9-9EF5-002D382A41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0C7D293-D925-44DD-B823-1A1644446F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2CEE9F-3F90-43EE-8A41-E93B30FCDD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BC0B6A-F758-4CDD-B037-75058441ABE8}" type="datetimeFigureOut">
              <a:rPr lang="en-IN" smtClean="0"/>
              <a:t>22-04-2021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68B7A4-CCB3-49AD-B746-8C0C8C7F72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4E3DB2-2BA1-44D7-A0E7-3767AD3C48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42312-50D4-483C-9850-E9CB398035C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324101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594D3A-9AE6-43EA-8481-8C242470F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27987BA-9474-4719-B58E-2A6C12F997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5B44D9-487E-463F-81E4-92DD9260A9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BC0B6A-F758-4CDD-B037-75058441ABE8}" type="datetimeFigureOut">
              <a:rPr lang="en-IN" smtClean="0"/>
              <a:t>22-04-2021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F2BA00-EBCD-4573-810F-D929170ED3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4D18AB-C89F-4389-9161-74DF013F50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42312-50D4-483C-9850-E9CB398035C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559099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78B8801-32B3-4390-91B0-AA530D19BFB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CEF079B-A6C5-4082-8D5A-7D157175A7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6BF958-2719-491A-9E6B-B2053FB61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BC0B6A-F758-4CDD-B037-75058441ABE8}" type="datetimeFigureOut">
              <a:rPr lang="en-IN" smtClean="0"/>
              <a:t>22-04-2021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AF181D-861F-4BDD-A8B0-CBA53E2372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A99A7A-F0D5-4585-94D4-422B85733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42312-50D4-483C-9850-E9CB398035C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317457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778853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22F93-A8A2-4EA0-8134-E2247AE8CC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69D10B-2B75-443C-B2AE-C94AD5636D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50AFA0-D8CB-4ECC-870D-23B32FEDB3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BC0B6A-F758-4CDD-B037-75058441ABE8}" type="datetimeFigureOut">
              <a:rPr lang="en-IN" smtClean="0"/>
              <a:t>22-04-2021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94B8AD-1217-49B4-A529-776272712D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247A8A-1FE3-47BD-B212-60D0193C6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42312-50D4-483C-9850-E9CB398035C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265107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D8CFB6-C98D-4909-A847-E212F708B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31E30F-146E-41DE-A40D-1D19E71084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30CF03-61E3-46CB-B017-100BADEFDD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BC0B6A-F758-4CDD-B037-75058441ABE8}" type="datetimeFigureOut">
              <a:rPr lang="en-IN" smtClean="0"/>
              <a:t>22-04-2021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6E48B4-BBA4-427C-BF24-8D96D54A8F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13474C-C588-42D6-96B1-EDDEE8C4D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42312-50D4-483C-9850-E9CB398035C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169989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2085BD-EF25-43CB-AE57-F3D4F2168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A9757D-B1BB-4648-A24D-F27704C819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51B0DA-8B15-4DC7-B089-45FC2FC2BB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BD329F-F5A3-4F48-97BD-0B88AB0214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BC0B6A-F758-4CDD-B037-75058441ABE8}" type="datetimeFigureOut">
              <a:rPr lang="en-IN" smtClean="0"/>
              <a:t>22-04-2021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AE5D92-590A-46D6-9251-B7FC50796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674BE2-0268-497C-9402-83F94DEC6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42312-50D4-483C-9850-E9CB398035C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65995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4E387-EC75-41FD-85B4-45C726D5AD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3FDDB3-144A-4631-8E4B-DB16F04471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F25D5F-CC2D-441C-BC07-E4A02A05CE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4B0ABCE-56BE-4030-BB79-582E74F860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62BF93A-D9FA-473E-8D46-B4C9DEC7C8A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6EB4C22-A677-476C-B1B6-D72C1CA7D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BC0B6A-F758-4CDD-B037-75058441ABE8}" type="datetimeFigureOut">
              <a:rPr lang="en-IN" smtClean="0"/>
              <a:t>22-04-2021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2614942-D858-4AA9-A17D-E2B150A75F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2F3D08-771E-43F5-8044-04DCD036E4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42312-50D4-483C-9850-E9CB398035C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562283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122980-2F98-4693-BCFE-5D93A649FA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B31783-D3EB-451A-8703-0276755F10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BC0B6A-F758-4CDD-B037-75058441ABE8}" type="datetimeFigureOut">
              <a:rPr lang="en-IN" smtClean="0"/>
              <a:t>22-04-2021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37F85B-6A12-4E61-87E1-72CB8729E5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7292A7-783F-4E1E-B9E4-21CE772263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42312-50D4-483C-9850-E9CB398035C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629467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02E02A3-3AE9-476D-BE77-15A28D2A2A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BC0B6A-F758-4CDD-B037-75058441ABE8}" type="datetimeFigureOut">
              <a:rPr lang="en-IN" smtClean="0"/>
              <a:t>22-04-2021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23324F-04C2-4D59-A36E-8B7FFA7A2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9BEB58-10FC-4B90-BBA6-43C7347F76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42312-50D4-483C-9850-E9CB398035C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012395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CD76A0-98E0-4C60-AEF0-50BC48DCFE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DCE418-DE98-476C-BCB0-AB0F4E1655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1D0CF6-7F8F-408D-9C3B-E4EA26FF9F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BC0F6F-08C3-4271-B0FA-136FF3D10C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BC0B6A-F758-4CDD-B037-75058441ABE8}" type="datetimeFigureOut">
              <a:rPr lang="en-IN" smtClean="0"/>
              <a:t>22-04-2021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FCA031-14FE-4923-A959-8FF9066AA5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BAD3D1-82A5-4A9B-AA72-8846BF43D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42312-50D4-483C-9850-E9CB398035C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995234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CD4403-5055-466C-85F7-C5BC91DFA0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EE4278A-21BD-45D0-85A5-F55C5FD58E7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F4BA45-86BA-4F6C-852C-FBE07D8441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DF2869-A09B-46EA-BC43-F2B0801029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BC0B6A-F758-4CDD-B037-75058441ABE8}" type="datetimeFigureOut">
              <a:rPr lang="en-IN" smtClean="0"/>
              <a:t>22-04-2021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FF0A94-D81E-4EE6-90DA-3870E3FDD8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897B79-2BF9-4980-B9AD-85B9DAF78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42312-50D4-483C-9850-E9CB398035C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863922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787E7DB-F121-478D-B62E-AB851C89AD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687BF4-BF54-4C76-BC51-F8609255CF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8B1DE3-E71F-4DF8-8CF4-14BB6BD41D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BC0B6A-F758-4CDD-B037-75058441ABE8}" type="datetimeFigureOut">
              <a:rPr lang="en-IN" smtClean="0"/>
              <a:t>22-04-2021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A6A564-E3FB-44AD-94DE-7C255AC50A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342646-D6EF-4757-BE55-F33624D4B4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A42312-50D4-483C-9850-E9CB398035C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53307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jpeg"/><Relationship Id="rId7" Type="http://schemas.openxmlformats.org/officeDocument/2006/relationships/image" Target="../media/image8.png"/><Relationship Id="rId12" Type="http://schemas.openxmlformats.org/officeDocument/2006/relationships/image" Target="../media/image13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mareds.github.io/r_course/lecture01_intro2data_science_and_r.html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g"/><Relationship Id="rId3" Type="http://schemas.openxmlformats.org/officeDocument/2006/relationships/image" Target="../media/image17.jpg"/><Relationship Id="rId7" Type="http://schemas.openxmlformats.org/officeDocument/2006/relationships/hyperlink" Target="https://creativecommons.org/licenses/by-nc-sa/3.0/" TargetMode="External"/><Relationship Id="rId12" Type="http://schemas.openxmlformats.org/officeDocument/2006/relationships/image" Target="../media/image22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ekhdecoded.com/3-reasons-healthcare-important/" TargetMode="External"/><Relationship Id="rId11" Type="http://schemas.openxmlformats.org/officeDocument/2006/relationships/image" Target="../media/image21.png"/><Relationship Id="rId5" Type="http://schemas.openxmlformats.org/officeDocument/2006/relationships/image" Target="../media/image18.jpg"/><Relationship Id="rId10" Type="http://schemas.openxmlformats.org/officeDocument/2006/relationships/image" Target="../media/image20.jpg"/><Relationship Id="rId4" Type="http://schemas.openxmlformats.org/officeDocument/2006/relationships/hyperlink" Target="https://technofaq.org/posts/2017/05/best-5-ecommerce-platform-for-your-online-store/" TargetMode="External"/><Relationship Id="rId9" Type="http://schemas.openxmlformats.org/officeDocument/2006/relationships/hyperlink" Target="https://pxhere.com/en/photo/1588233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 descr="%E2%80%94Pngtree%E2%80%94hand%20painted%20line%20drawing%20city_3835771"/>
          <p:cNvPicPr>
            <a:picLocks noChangeAspect="1"/>
          </p:cNvPicPr>
          <p:nvPr/>
        </p:nvPicPr>
        <p:blipFill>
          <a:blip r:embed="rId3"/>
          <a:srcRect b="636"/>
          <a:stretch>
            <a:fillRect/>
          </a:stretch>
        </p:blipFill>
        <p:spPr>
          <a:xfrm>
            <a:off x="5374788" y="-66276"/>
            <a:ext cx="6933883" cy="6889750"/>
          </a:xfrm>
          <a:prstGeom prst="rect">
            <a:avLst/>
          </a:prstGeom>
        </p:spPr>
      </p:pic>
      <p:pic>
        <p:nvPicPr>
          <p:cNvPr id="42" name="Picture 41" descr="Sigtech logo OR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770" y="221615"/>
            <a:ext cx="1416685" cy="612140"/>
          </a:xfrm>
          <a:prstGeom prst="rect">
            <a:avLst/>
          </a:prstGeom>
        </p:spPr>
      </p:pic>
      <p:sp>
        <p:nvSpPr>
          <p:cNvPr id="25" name="Snip Single Corner Rectangle 35">
            <a:extLst>
              <a:ext uri="{FF2B5EF4-FFF2-40B4-BE49-F238E27FC236}">
                <a16:creationId xmlns:a16="http://schemas.microsoft.com/office/drawing/2014/main" id="{7A8310FF-96D7-40AB-B043-082A0B393398}"/>
              </a:ext>
            </a:extLst>
          </p:cNvPr>
          <p:cNvSpPr/>
          <p:nvPr/>
        </p:nvSpPr>
        <p:spPr>
          <a:xfrm>
            <a:off x="3345963" y="2486566"/>
            <a:ext cx="4057650" cy="1425258"/>
          </a:xfrm>
          <a:prstGeom prst="snip1Rect">
            <a:avLst/>
          </a:prstGeom>
          <a:solidFill>
            <a:schemeClr val="bg1">
              <a:alpha val="50000"/>
            </a:schemeClr>
          </a:solidFill>
          <a:ln>
            <a:solidFill>
              <a:srgbClr val="000000">
                <a:alpha val="0"/>
              </a:srgb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6" name="Title 4">
            <a:extLst>
              <a:ext uri="{FF2B5EF4-FFF2-40B4-BE49-F238E27FC236}">
                <a16:creationId xmlns:a16="http://schemas.microsoft.com/office/drawing/2014/main" id="{C7F93A58-CECB-49E2-84CC-337A349D610F}"/>
              </a:ext>
            </a:extLst>
          </p:cNvPr>
          <p:cNvSpPr txBox="1">
            <a:spLocks/>
          </p:cNvSpPr>
          <p:nvPr/>
        </p:nvSpPr>
        <p:spPr>
          <a:xfrm>
            <a:off x="2782458" y="2768135"/>
            <a:ext cx="5184660" cy="1121410"/>
          </a:xfr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solidFill>
                  <a:schemeClr val="accent1">
                    <a:lumMod val="75000"/>
                  </a:schemeClr>
                </a:solidFill>
                <a:latin typeface="Bookman Old Style" panose="02050604050505020204" charset="0"/>
                <a:cs typeface="Bookman Old Style" panose="02050604050505020204" charset="0"/>
              </a:rPr>
              <a:t>Data Science Capabilities PPT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57C6838A-8B2A-4309-A6E2-9BDD597ABDCF}"/>
              </a:ext>
            </a:extLst>
          </p:cNvPr>
          <p:cNvCxnSpPr/>
          <p:nvPr/>
        </p:nvCxnSpPr>
        <p:spPr>
          <a:xfrm rot="5400000" flipH="1" flipV="1">
            <a:off x="5358721" y="1026528"/>
            <a:ext cx="2021954" cy="547396"/>
          </a:xfrm>
          <a:prstGeom prst="bentConnector3">
            <a:avLst/>
          </a:prstGeom>
          <a:ln w="38100">
            <a:solidFill>
              <a:schemeClr val="accent4">
                <a:lumMod val="40000"/>
                <a:lumOff val="60000"/>
              </a:schemeClr>
            </a:solidFill>
            <a:tailEnd type="triangle"/>
          </a:ln>
          <a:effectLst>
            <a:glow rad="101600">
              <a:schemeClr val="bg1">
                <a:lumMod val="75000"/>
                <a:alpha val="6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7880F348-7539-4204-B3FD-C7093FF82550}"/>
              </a:ext>
            </a:extLst>
          </p:cNvPr>
          <p:cNvCxnSpPr>
            <a:cxnSpLocks/>
          </p:cNvCxnSpPr>
          <p:nvPr/>
        </p:nvCxnSpPr>
        <p:spPr>
          <a:xfrm rot="5400000">
            <a:off x="4653110" y="4491724"/>
            <a:ext cx="2211702" cy="686780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50000"/>
              </a:schemeClr>
            </a:solidFill>
            <a:tailEnd type="triangle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507BC639-DF95-44FC-B78A-647C70870AE9}"/>
              </a:ext>
            </a:extLst>
          </p:cNvPr>
          <p:cNvCxnSpPr>
            <a:cxnSpLocks/>
          </p:cNvCxnSpPr>
          <p:nvPr/>
        </p:nvCxnSpPr>
        <p:spPr>
          <a:xfrm flipV="1">
            <a:off x="6952346" y="2939143"/>
            <a:ext cx="4365687" cy="152243"/>
          </a:xfrm>
          <a:prstGeom prst="bentConnector3">
            <a:avLst>
              <a:gd name="adj1" fmla="val 50000"/>
            </a:avLst>
          </a:prstGeom>
          <a:ln>
            <a:tailEnd type="triangle"/>
          </a:ln>
          <a:effectLst>
            <a:glow rad="101600">
              <a:schemeClr val="accent1">
                <a:lumMod val="40000"/>
                <a:lumOff val="60000"/>
                <a:alpha val="6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026A1E6C-276D-4896-8823-37544BEBD73E}"/>
              </a:ext>
            </a:extLst>
          </p:cNvPr>
          <p:cNvCxnSpPr>
            <a:cxnSpLocks/>
          </p:cNvCxnSpPr>
          <p:nvPr/>
        </p:nvCxnSpPr>
        <p:spPr>
          <a:xfrm rot="10800000" flipV="1">
            <a:off x="737119" y="3099277"/>
            <a:ext cx="4504957" cy="213089"/>
          </a:xfrm>
          <a:prstGeom prst="bentConnector3">
            <a:avLst>
              <a:gd name="adj1" fmla="val 50000"/>
            </a:avLst>
          </a:prstGeom>
          <a:ln>
            <a:solidFill>
              <a:srgbClr val="C00000"/>
            </a:solidFill>
            <a:tailEnd type="triangle"/>
          </a:ln>
          <a:effectLst>
            <a:glow rad="101600">
              <a:schemeClr val="accent2">
                <a:lumMod val="60000"/>
                <a:lumOff val="40000"/>
                <a:alpha val="6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F017F95A-1FAF-4FF4-84D3-29B628D4076A}"/>
              </a:ext>
            </a:extLst>
          </p:cNvPr>
          <p:cNvSpPr txBox="1"/>
          <p:nvPr/>
        </p:nvSpPr>
        <p:spPr>
          <a:xfrm>
            <a:off x="6759674" y="553956"/>
            <a:ext cx="4558359" cy="73866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IN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Bookman Old Style" panose="02050604050505020204" pitchFamily="18" charset="0"/>
              </a:rPr>
              <a:t>Skills: ETL, SQL, Hadoop, Apache spark</a:t>
            </a:r>
          </a:p>
          <a:p>
            <a:endParaRPr lang="en-IN" sz="1400" b="1" dirty="0">
              <a:solidFill>
                <a:schemeClr val="tx1">
                  <a:lumMod val="95000"/>
                  <a:lumOff val="5000"/>
                </a:schemeClr>
              </a:solidFill>
              <a:latin typeface="Bookman Old Style" panose="02050604050505020204" pitchFamily="18" charset="0"/>
            </a:endParaRPr>
          </a:p>
          <a:p>
            <a:r>
              <a:rPr lang="en-IN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Bookman Old Style" panose="02050604050505020204" pitchFamily="18" charset="0"/>
              </a:rPr>
              <a:t>Tools: Informatica/Talend, AWS Redshift 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5F7AF25-1B3F-4D14-8771-C349554C7D7B}"/>
              </a:ext>
            </a:extLst>
          </p:cNvPr>
          <p:cNvSpPr txBox="1"/>
          <p:nvPr/>
        </p:nvSpPr>
        <p:spPr>
          <a:xfrm>
            <a:off x="6759674" y="170180"/>
            <a:ext cx="1930729" cy="30777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400" b="1" dirty="0">
                <a:solidFill>
                  <a:schemeClr val="bg1"/>
                </a:solidFill>
                <a:latin typeface="Bookman Old Style" panose="02050604050505020204" pitchFamily="18" charset="0"/>
              </a:rPr>
              <a:t>Data Warehousing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173610C-0E43-4750-970E-2BAFAEDD1221}"/>
              </a:ext>
            </a:extLst>
          </p:cNvPr>
          <p:cNvSpPr txBox="1"/>
          <p:nvPr/>
        </p:nvSpPr>
        <p:spPr>
          <a:xfrm>
            <a:off x="7490975" y="3397283"/>
            <a:ext cx="3827058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IN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Bookman Old Style" panose="02050604050505020204" pitchFamily="18" charset="0"/>
              </a:rPr>
              <a:t>Skills: R, Python libraries</a:t>
            </a:r>
          </a:p>
          <a:p>
            <a:endParaRPr lang="en-IN" sz="1400" b="1" dirty="0">
              <a:solidFill>
                <a:schemeClr val="tx1">
                  <a:lumMod val="95000"/>
                  <a:lumOff val="5000"/>
                </a:schemeClr>
              </a:solidFill>
              <a:latin typeface="Bookman Old Style" panose="02050604050505020204" pitchFamily="18" charset="0"/>
            </a:endParaRPr>
          </a:p>
          <a:p>
            <a:r>
              <a:rPr lang="en-IN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Bookman Old Style" panose="02050604050505020204" pitchFamily="18" charset="0"/>
              </a:rPr>
              <a:t>Tools: </a:t>
            </a:r>
            <a:r>
              <a:rPr lang="en-IN" sz="14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Bookman Old Style" panose="02050604050505020204" pitchFamily="18" charset="0"/>
              </a:rPr>
              <a:t>Jupyter</a:t>
            </a:r>
            <a:r>
              <a:rPr lang="en-IN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Bookman Old Style" panose="02050604050505020204" pitchFamily="18" charset="0"/>
              </a:rPr>
              <a:t>, Tableau, Cognos, RAW 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C822E5E-3C4D-4D33-A1D4-FA4C243ADFDC}"/>
              </a:ext>
            </a:extLst>
          </p:cNvPr>
          <p:cNvSpPr txBox="1"/>
          <p:nvPr/>
        </p:nvSpPr>
        <p:spPr>
          <a:xfrm>
            <a:off x="9235397" y="3013496"/>
            <a:ext cx="1930729" cy="30777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400" b="1" dirty="0">
                <a:solidFill>
                  <a:schemeClr val="bg1"/>
                </a:solidFill>
                <a:latin typeface="Bookman Old Style" panose="02050604050505020204" pitchFamily="18" charset="0"/>
              </a:rPr>
              <a:t>Data Visualisation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669CA49-D620-4471-AC97-441717E13D27}"/>
              </a:ext>
            </a:extLst>
          </p:cNvPr>
          <p:cNvSpPr txBox="1"/>
          <p:nvPr/>
        </p:nvSpPr>
        <p:spPr>
          <a:xfrm>
            <a:off x="533871" y="3571685"/>
            <a:ext cx="4504958" cy="95410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IN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Bookman Old Style" panose="02050604050505020204" pitchFamily="18" charset="0"/>
              </a:rPr>
              <a:t>Skills: R, Python, Statistics</a:t>
            </a:r>
          </a:p>
          <a:p>
            <a:endParaRPr lang="en-IN" sz="1400" b="1" dirty="0">
              <a:solidFill>
                <a:schemeClr val="tx1">
                  <a:lumMod val="95000"/>
                  <a:lumOff val="5000"/>
                </a:schemeClr>
              </a:solidFill>
              <a:latin typeface="Bookman Old Style" panose="02050604050505020204" pitchFamily="18" charset="0"/>
            </a:endParaRPr>
          </a:p>
          <a:p>
            <a:r>
              <a:rPr lang="en-IN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Bookman Old Style" panose="02050604050505020204" pitchFamily="18" charset="0"/>
              </a:rPr>
              <a:t>Tools: SAS, </a:t>
            </a:r>
            <a:r>
              <a:rPr lang="en-IN" sz="14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Bookman Old Style" panose="02050604050505020204" pitchFamily="18" charset="0"/>
              </a:rPr>
              <a:t>Jupyter</a:t>
            </a:r>
            <a:r>
              <a:rPr lang="en-IN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Bookman Old Style" panose="02050604050505020204" pitchFamily="18" charset="0"/>
              </a:rPr>
              <a:t>, R studio, MATLAB, Excel, </a:t>
            </a:r>
            <a:r>
              <a:rPr lang="en-IN" sz="14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Bookman Old Style" panose="02050604050505020204" pitchFamily="18" charset="0"/>
              </a:rPr>
              <a:t>Rapidminer</a:t>
            </a:r>
            <a:endParaRPr lang="en-IN" sz="1400" b="1" dirty="0">
              <a:solidFill>
                <a:schemeClr val="tx1">
                  <a:lumMod val="95000"/>
                  <a:lumOff val="5000"/>
                </a:schemeClr>
              </a:solidFill>
              <a:latin typeface="Bookman Old Style" panose="02050604050505020204" pitchFamily="18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745DE81-1B64-414E-B486-715ACD45FDD4}"/>
              </a:ext>
            </a:extLst>
          </p:cNvPr>
          <p:cNvSpPr txBox="1"/>
          <p:nvPr/>
        </p:nvSpPr>
        <p:spPr>
          <a:xfrm>
            <a:off x="3101515" y="3205822"/>
            <a:ext cx="1930729" cy="30777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400" b="1" dirty="0">
                <a:solidFill>
                  <a:schemeClr val="bg1"/>
                </a:solidFill>
                <a:latin typeface="Bookman Old Style" panose="02050604050505020204" pitchFamily="18" charset="0"/>
              </a:rPr>
              <a:t>Data Analysis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5FC65D1-851D-4E5B-94B1-3F72A32BC567}"/>
              </a:ext>
            </a:extLst>
          </p:cNvPr>
          <p:cNvSpPr txBox="1"/>
          <p:nvPr/>
        </p:nvSpPr>
        <p:spPr>
          <a:xfrm>
            <a:off x="5557271" y="5300227"/>
            <a:ext cx="4504958" cy="73866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IN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Bookman Old Style" panose="02050604050505020204" pitchFamily="18" charset="0"/>
              </a:rPr>
              <a:t>Skills: Algebra, ML Algorithms, Statistics</a:t>
            </a:r>
          </a:p>
          <a:p>
            <a:endParaRPr lang="en-IN" sz="1400" b="1" dirty="0">
              <a:solidFill>
                <a:schemeClr val="tx1">
                  <a:lumMod val="95000"/>
                  <a:lumOff val="5000"/>
                </a:schemeClr>
              </a:solidFill>
              <a:latin typeface="Bookman Old Style" panose="02050604050505020204" pitchFamily="18" charset="0"/>
            </a:endParaRPr>
          </a:p>
          <a:p>
            <a:r>
              <a:rPr lang="en-IN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Bookman Old Style" panose="02050604050505020204" pitchFamily="18" charset="0"/>
              </a:rPr>
              <a:t>Tools: Spark </a:t>
            </a:r>
            <a:r>
              <a:rPr lang="en-IN" sz="14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Bookman Old Style" panose="02050604050505020204" pitchFamily="18" charset="0"/>
              </a:rPr>
              <a:t>Mlib</a:t>
            </a:r>
            <a:r>
              <a:rPr lang="en-IN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Bookman Old Style" panose="02050604050505020204" pitchFamily="18" charset="0"/>
              </a:rPr>
              <a:t>, Mahout, Azure ML studio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390995C-37E2-464E-B0C1-05E818697553}"/>
              </a:ext>
            </a:extLst>
          </p:cNvPr>
          <p:cNvSpPr txBox="1"/>
          <p:nvPr/>
        </p:nvSpPr>
        <p:spPr>
          <a:xfrm>
            <a:off x="5513728" y="4942144"/>
            <a:ext cx="1930729" cy="30777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400" b="1" dirty="0">
                <a:solidFill>
                  <a:schemeClr val="bg1"/>
                </a:solidFill>
                <a:latin typeface="Bookman Old Style" panose="02050604050505020204" pitchFamily="18" charset="0"/>
              </a:rPr>
              <a:t>Machine learning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C5E66F7-360D-4F01-AAF3-6133E8F90247}"/>
              </a:ext>
            </a:extLst>
          </p:cNvPr>
          <p:cNvSpPr/>
          <p:nvPr/>
        </p:nvSpPr>
        <p:spPr>
          <a:xfrm rot="2692110">
            <a:off x="5376001" y="2371387"/>
            <a:ext cx="1440000" cy="1440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5C88801-2915-44DD-AC99-E5BBF1283881}"/>
              </a:ext>
            </a:extLst>
          </p:cNvPr>
          <p:cNvSpPr txBox="1"/>
          <p:nvPr/>
        </p:nvSpPr>
        <p:spPr>
          <a:xfrm>
            <a:off x="5369648" y="2939143"/>
            <a:ext cx="1465406" cy="338554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600" b="1" dirty="0">
                <a:solidFill>
                  <a:schemeClr val="bg1"/>
                </a:solidFill>
                <a:latin typeface="Bookman Old Style" panose="02050604050505020204" pitchFamily="18" charset="0"/>
              </a:rPr>
              <a:t>Skills/Tools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C43B93B-1C16-4E79-93C9-5E1F5032FE2F}"/>
              </a:ext>
            </a:extLst>
          </p:cNvPr>
          <p:cNvSpPr txBox="1"/>
          <p:nvPr/>
        </p:nvSpPr>
        <p:spPr>
          <a:xfrm>
            <a:off x="406299" y="355780"/>
            <a:ext cx="3577872" cy="95410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2800" dirty="0">
                <a:latin typeface="Algerian" panose="04020705040A02060702" pitchFamily="82" charset="0"/>
              </a:rPr>
              <a:t>Tools/Skills used in data science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A8297233-153B-4AEC-A604-4712D035F8F3}"/>
              </a:ext>
            </a:extLst>
          </p:cNvPr>
          <p:cNvSpPr/>
          <p:nvPr/>
        </p:nvSpPr>
        <p:spPr>
          <a:xfrm>
            <a:off x="0" y="6129198"/>
            <a:ext cx="12230100" cy="73866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7" name="Text Box 15">
            <a:extLst>
              <a:ext uri="{FF2B5EF4-FFF2-40B4-BE49-F238E27FC236}">
                <a16:creationId xmlns:a16="http://schemas.microsoft.com/office/drawing/2014/main" id="{E8904889-D3AC-4CD3-9623-4293A2E35E90}"/>
              </a:ext>
            </a:extLst>
          </p:cNvPr>
          <p:cNvSpPr txBox="1"/>
          <p:nvPr/>
        </p:nvSpPr>
        <p:spPr>
          <a:xfrm>
            <a:off x="0" y="6376778"/>
            <a:ext cx="449072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dirty="0">
                <a:solidFill>
                  <a:schemeClr val="bg1"/>
                </a:solidFill>
                <a:latin typeface="Bookman Old Style" panose="02050604050505020204" charset="0"/>
                <a:cs typeface="Bookman Old Style" panose="02050604050505020204" charset="0"/>
              </a:rPr>
              <a:t>©</a:t>
            </a:r>
            <a:r>
              <a:rPr lang="en-US" sz="1400" dirty="0">
                <a:solidFill>
                  <a:schemeClr val="bg1"/>
                </a:solidFill>
                <a:latin typeface="Bookman Old Style" panose="02050604050505020204" charset="0"/>
                <a:cs typeface="Bookman Old Style" panose="0205060405050502020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Bookman Old Style" panose="02050604050505020204" charset="0"/>
                <a:cs typeface="Bookman Old Style" panose="02050604050505020204" charset="0"/>
              </a:rPr>
              <a:t>Sigtech</a:t>
            </a:r>
            <a:r>
              <a:rPr lang="en-US" sz="1400" dirty="0">
                <a:solidFill>
                  <a:schemeClr val="bg1"/>
                </a:solidFill>
                <a:latin typeface="Bookman Old Style" panose="02050604050505020204" charset="0"/>
                <a:cs typeface="Bookman Old Style" panose="02050604050505020204" charset="0"/>
              </a:rPr>
              <a:t> Wireless Tech</a:t>
            </a:r>
            <a:r>
              <a:rPr lang="en-US" sz="1400" dirty="0">
                <a:solidFill>
                  <a:schemeClr val="bg1"/>
                </a:solidFill>
                <a:latin typeface="Bookman Old Style" panose="02050604050505020204" charset="0"/>
                <a:cs typeface="Bookman Old Style" panose="02050604050505020204" charset="0"/>
                <a:sym typeface="+mn-ea"/>
              </a:rPr>
              <a:t>nologies Pvt Ltd.</a:t>
            </a:r>
            <a:r>
              <a:rPr lang="en-US" sz="1400" dirty="0">
                <a:solidFill>
                  <a:schemeClr val="bg1"/>
                </a:solidFill>
                <a:latin typeface="Bookman Old Style" panose="02050604050505020204" charset="0"/>
                <a:cs typeface="Bookman Old Style" panose="02050604050505020204" charset="0"/>
              </a:rPr>
              <a:t>, 2021</a:t>
            </a:r>
          </a:p>
        </p:txBody>
      </p:sp>
      <p:pic>
        <p:nvPicPr>
          <p:cNvPr id="48" name="Picture 47" descr="Sigtech logo">
            <a:extLst>
              <a:ext uri="{FF2B5EF4-FFF2-40B4-BE49-F238E27FC236}">
                <a16:creationId xmlns:a16="http://schemas.microsoft.com/office/drawing/2014/main" id="{DD0327B9-CF46-435B-AE57-3DC6A840A9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3408" y="6234187"/>
            <a:ext cx="1384935" cy="577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3462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4890" y="423193"/>
            <a:ext cx="121920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7" name="任意多边形 16"/>
          <p:cNvSpPr/>
          <p:nvPr/>
        </p:nvSpPr>
        <p:spPr>
          <a:xfrm>
            <a:off x="-12700" y="0"/>
            <a:ext cx="3146425" cy="3046413"/>
          </a:xfrm>
          <a:custGeom>
            <a:avLst/>
            <a:gdLst>
              <a:gd name="connsiteX0" fmla="*/ 2083342 w 2656116"/>
              <a:gd name="connsiteY0" fmla="*/ 0 h 2572204"/>
              <a:gd name="connsiteX1" fmla="*/ 2635122 w 2656116"/>
              <a:gd name="connsiteY1" fmla="*/ 0 h 2572204"/>
              <a:gd name="connsiteX2" fmla="*/ 2644351 w 2656116"/>
              <a:gd name="connsiteY2" fmla="*/ 60473 h 2572204"/>
              <a:gd name="connsiteX3" fmla="*/ 2656116 w 2656116"/>
              <a:gd name="connsiteY3" fmla="*/ 293461 h 2572204"/>
              <a:gd name="connsiteX4" fmla="*/ 377373 w 2656116"/>
              <a:gd name="connsiteY4" fmla="*/ 2572204 h 2572204"/>
              <a:gd name="connsiteX5" fmla="*/ 144385 w 2656116"/>
              <a:gd name="connsiteY5" fmla="*/ 2560439 h 2572204"/>
              <a:gd name="connsiteX6" fmla="*/ 0 w 2656116"/>
              <a:gd name="connsiteY6" fmla="*/ 2538403 h 2572204"/>
              <a:gd name="connsiteX7" fmla="*/ 0 w 2656116"/>
              <a:gd name="connsiteY7" fmla="*/ 1983679 h 2572204"/>
              <a:gd name="connsiteX8" fmla="*/ 28181 w 2656116"/>
              <a:gd name="connsiteY8" fmla="*/ 1990925 h 2572204"/>
              <a:gd name="connsiteX9" fmla="*/ 377373 w 2656116"/>
              <a:gd name="connsiteY9" fmla="*/ 2026126 h 2572204"/>
              <a:gd name="connsiteX10" fmla="*/ 2110038 w 2656116"/>
              <a:gd name="connsiteY10" fmla="*/ 293461 h 2572204"/>
              <a:gd name="connsiteX11" fmla="*/ 2101093 w 2656116"/>
              <a:gd name="connsiteY11" fmla="*/ 116306 h 2572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656116" h="2572204">
                <a:moveTo>
                  <a:pt x="2083342" y="0"/>
                </a:moveTo>
                <a:lnTo>
                  <a:pt x="2635122" y="0"/>
                </a:lnTo>
                <a:lnTo>
                  <a:pt x="2644351" y="60473"/>
                </a:lnTo>
                <a:cubicBezTo>
                  <a:pt x="2652131" y="137078"/>
                  <a:pt x="2656116" y="214804"/>
                  <a:pt x="2656116" y="293461"/>
                </a:cubicBezTo>
                <a:cubicBezTo>
                  <a:pt x="2656116" y="1551976"/>
                  <a:pt x="1635888" y="2572204"/>
                  <a:pt x="377373" y="2572204"/>
                </a:cubicBezTo>
                <a:cubicBezTo>
                  <a:pt x="298716" y="2572204"/>
                  <a:pt x="220990" y="2568219"/>
                  <a:pt x="144385" y="2560439"/>
                </a:cubicBezTo>
                <a:lnTo>
                  <a:pt x="0" y="2538403"/>
                </a:lnTo>
                <a:lnTo>
                  <a:pt x="0" y="1983679"/>
                </a:lnTo>
                <a:lnTo>
                  <a:pt x="28181" y="1990925"/>
                </a:lnTo>
                <a:cubicBezTo>
                  <a:pt x="140973" y="2014005"/>
                  <a:pt x="257758" y="2026126"/>
                  <a:pt x="377373" y="2026126"/>
                </a:cubicBezTo>
                <a:cubicBezTo>
                  <a:pt x="1334297" y="2026126"/>
                  <a:pt x="2110038" y="1250385"/>
                  <a:pt x="2110038" y="293461"/>
                </a:cubicBezTo>
                <a:cubicBezTo>
                  <a:pt x="2110038" y="233653"/>
                  <a:pt x="2107008" y="174553"/>
                  <a:pt x="2101093" y="116306"/>
                </a:cubicBezTo>
                <a:close/>
              </a:path>
            </a:pathLst>
          </a:custGeom>
          <a:solidFill>
            <a:schemeClr val="tx1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8" name="任意多边形 17"/>
          <p:cNvSpPr/>
          <p:nvPr/>
        </p:nvSpPr>
        <p:spPr>
          <a:xfrm>
            <a:off x="1588" y="3305175"/>
            <a:ext cx="998538" cy="2921000"/>
          </a:xfrm>
          <a:custGeom>
            <a:avLst/>
            <a:gdLst>
              <a:gd name="connsiteX0" fmla="*/ 0 w 841831"/>
              <a:gd name="connsiteY0" fmla="*/ 0 h 2466387"/>
              <a:gd name="connsiteX1" fmla="*/ 32236 w 841831"/>
              <a:gd name="connsiteY1" fmla="*/ 11799 h 2466387"/>
              <a:gd name="connsiteX2" fmla="*/ 841831 w 841831"/>
              <a:gd name="connsiteY2" fmla="*/ 1233193 h 2466387"/>
              <a:gd name="connsiteX3" fmla="*/ 32236 w 841831"/>
              <a:gd name="connsiteY3" fmla="*/ 2454588 h 2466387"/>
              <a:gd name="connsiteX4" fmla="*/ 0 w 841831"/>
              <a:gd name="connsiteY4" fmla="*/ 2466387 h 2466387"/>
              <a:gd name="connsiteX5" fmla="*/ 0 w 841831"/>
              <a:gd name="connsiteY5" fmla="*/ 2117441 h 2466387"/>
              <a:gd name="connsiteX6" fmla="*/ 79796 w 841831"/>
              <a:gd name="connsiteY6" fmla="*/ 2068964 h 2466387"/>
              <a:gd name="connsiteX7" fmla="*/ 524171 w 841831"/>
              <a:gd name="connsiteY7" fmla="*/ 1233193 h 2466387"/>
              <a:gd name="connsiteX8" fmla="*/ 79796 w 841831"/>
              <a:gd name="connsiteY8" fmla="*/ 397422 h 2466387"/>
              <a:gd name="connsiteX9" fmla="*/ 0 w 841831"/>
              <a:gd name="connsiteY9" fmla="*/ 348946 h 2466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41831" h="2466387">
                <a:moveTo>
                  <a:pt x="0" y="0"/>
                </a:moveTo>
                <a:lnTo>
                  <a:pt x="32236" y="11799"/>
                </a:lnTo>
                <a:cubicBezTo>
                  <a:pt x="508001" y="213030"/>
                  <a:pt x="841831" y="684126"/>
                  <a:pt x="841831" y="1233193"/>
                </a:cubicBezTo>
                <a:cubicBezTo>
                  <a:pt x="841831" y="1782260"/>
                  <a:pt x="508001" y="2253356"/>
                  <a:pt x="32236" y="2454588"/>
                </a:cubicBezTo>
                <a:lnTo>
                  <a:pt x="0" y="2466387"/>
                </a:lnTo>
                <a:lnTo>
                  <a:pt x="0" y="2117441"/>
                </a:lnTo>
                <a:lnTo>
                  <a:pt x="79796" y="2068964"/>
                </a:lnTo>
                <a:cubicBezTo>
                  <a:pt x="347900" y="1887836"/>
                  <a:pt x="524171" y="1581100"/>
                  <a:pt x="524171" y="1233193"/>
                </a:cubicBezTo>
                <a:cubicBezTo>
                  <a:pt x="524171" y="885286"/>
                  <a:pt x="347900" y="578550"/>
                  <a:pt x="79796" y="397422"/>
                </a:cubicBezTo>
                <a:lnTo>
                  <a:pt x="0" y="348946"/>
                </a:lnTo>
                <a:close/>
              </a:path>
            </a:pathLst>
          </a:custGeom>
          <a:solidFill>
            <a:schemeClr val="tx1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2682875" y="1835150"/>
            <a:ext cx="1316038" cy="1317625"/>
          </a:xfrm>
          <a:prstGeom prst="ellipse">
            <a:avLst/>
          </a:prstGeom>
          <a:solidFill>
            <a:schemeClr val="tx1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1206500" y="3311525"/>
            <a:ext cx="546100" cy="546100"/>
          </a:xfrm>
          <a:prstGeom prst="ellipse">
            <a:avLst/>
          </a:prstGeom>
          <a:solidFill>
            <a:schemeClr val="tx1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2435225" y="3459163"/>
            <a:ext cx="385763" cy="387350"/>
          </a:xfrm>
          <a:prstGeom prst="ellipse">
            <a:avLst/>
          </a:prstGeom>
          <a:solidFill>
            <a:schemeClr val="tx1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151" name="TextBox 12"/>
          <p:cNvSpPr txBox="1"/>
          <p:nvPr/>
        </p:nvSpPr>
        <p:spPr>
          <a:xfrm>
            <a:off x="6263005" y="438150"/>
            <a:ext cx="3580765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>
              <a:buFont typeface="Arial" panose="020B0604020202020204" pitchFamily="34" charset="0"/>
            </a:pPr>
            <a:r>
              <a:rPr lang="en-US" sz="3600" b="1" dirty="0">
                <a:solidFill>
                  <a:srgbClr val="FFFFFF"/>
                </a:solidFill>
                <a:latin typeface="Bookman Old Style" panose="02050604050505020204" charset="0"/>
                <a:ea typeface="微软雅黑" pitchFamily="34" charset="-122"/>
                <a:cs typeface="Bookman Old Style" panose="02050604050505020204" charset="0"/>
                <a:sym typeface="Arial" panose="020B0604020202020204" pitchFamily="34" charset="0"/>
              </a:rPr>
              <a:t>Agenda</a:t>
            </a:r>
            <a:endParaRPr lang="zh-CN" altLang="en-US" sz="3600" b="1" dirty="0">
              <a:solidFill>
                <a:srgbClr val="FFFFFF"/>
              </a:solidFill>
              <a:latin typeface="Bookman Old Style" panose="02050604050505020204" charset="0"/>
              <a:ea typeface="微软雅黑" pitchFamily="34" charset="-122"/>
              <a:cs typeface="Bookman Old Style" panose="02050604050505020204" charset="0"/>
              <a:sym typeface="Arial" panose="020B0604020202020204" pitchFamily="34" charset="0"/>
            </a:endParaRPr>
          </a:p>
        </p:txBody>
      </p:sp>
      <p:sp>
        <p:nvSpPr>
          <p:cNvPr id="6152" name="TextBox 12"/>
          <p:cNvSpPr txBox="1"/>
          <p:nvPr/>
        </p:nvSpPr>
        <p:spPr>
          <a:xfrm>
            <a:off x="6317933" y="2187139"/>
            <a:ext cx="2691763" cy="369332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l">
              <a:buFont typeface="Arial" panose="020B0604020202020204" pitchFamily="34" charset="0"/>
            </a:pPr>
            <a:r>
              <a:rPr lang="en-US" b="1" dirty="0">
                <a:solidFill>
                  <a:schemeClr val="bg1"/>
                </a:solidFill>
                <a:latin typeface="Bookman Old Style" panose="02050604050505020204" charset="0"/>
              </a:rPr>
              <a:t>What is Data science</a:t>
            </a:r>
            <a:endParaRPr lang="en-US" altLang="en-US" b="1" dirty="0">
              <a:solidFill>
                <a:schemeClr val="bg1"/>
              </a:solidFill>
              <a:latin typeface="Bookman Old Style" panose="02050604050505020204" charset="0"/>
              <a:sym typeface="+mn-ea"/>
            </a:endParaRPr>
          </a:p>
        </p:txBody>
      </p:sp>
      <p:sp>
        <p:nvSpPr>
          <p:cNvPr id="32" name="椭圆 31"/>
          <p:cNvSpPr/>
          <p:nvPr/>
        </p:nvSpPr>
        <p:spPr>
          <a:xfrm>
            <a:off x="5365750" y="1365250"/>
            <a:ext cx="655955" cy="654685"/>
          </a:xfrm>
          <a:prstGeom prst="ellipse">
            <a:avLst/>
          </a:prstGeom>
          <a:solidFill>
            <a:schemeClr val="tx1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155" name="TextBox 12"/>
          <p:cNvSpPr txBox="1"/>
          <p:nvPr/>
        </p:nvSpPr>
        <p:spPr>
          <a:xfrm>
            <a:off x="5425440" y="1508760"/>
            <a:ext cx="536575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>
              <a:buFont typeface="Arial" panose="020B0604020202020204" pitchFamily="34" charset="0"/>
            </a:pPr>
            <a:r>
              <a:rPr lang="en-US" altLang="zh-CN" sz="1800" b="1" dirty="0">
                <a:solidFill>
                  <a:srgbClr val="FFFFFF"/>
                </a:solidFill>
                <a:latin typeface="Bookman Old Style" panose="02050604050505020204" charset="0"/>
                <a:ea typeface="微软雅黑" pitchFamily="34" charset="-122"/>
                <a:cs typeface="Bookman Old Style" panose="02050604050505020204" charset="0"/>
                <a:sym typeface="Arial" panose="020B0604020202020204" pitchFamily="34" charset="0"/>
              </a:rPr>
              <a:t>01</a:t>
            </a:r>
          </a:p>
        </p:txBody>
      </p:sp>
      <p:grpSp>
        <p:nvGrpSpPr>
          <p:cNvPr id="6172" name="组合 61"/>
          <p:cNvGrpSpPr/>
          <p:nvPr/>
        </p:nvGrpSpPr>
        <p:grpSpPr>
          <a:xfrm>
            <a:off x="10828338" y="3879850"/>
            <a:ext cx="1363662" cy="2978150"/>
            <a:chOff x="10271180" y="2666231"/>
            <a:chExt cx="1920820" cy="4191769"/>
          </a:xfrm>
        </p:grpSpPr>
        <p:sp>
          <p:nvSpPr>
            <p:cNvPr id="58" name="任意多边形 57"/>
            <p:cNvSpPr/>
            <p:nvPr/>
          </p:nvSpPr>
          <p:spPr>
            <a:xfrm>
              <a:off x="10271180" y="5021308"/>
              <a:ext cx="1920820" cy="1836692"/>
            </a:xfrm>
            <a:custGeom>
              <a:avLst/>
              <a:gdLst>
                <a:gd name="connsiteX0" fmla="*/ 1920820 w 1920820"/>
                <a:gd name="connsiteY0" fmla="*/ 0 h 1836970"/>
                <a:gd name="connsiteX1" fmla="*/ 1920820 w 1920820"/>
                <a:gd name="connsiteY1" fmla="*/ 551779 h 1836970"/>
                <a:gd name="connsiteX2" fmla="*/ 1890943 w 1920820"/>
                <a:gd name="connsiteY2" fmla="*/ 556339 h 1836970"/>
                <a:gd name="connsiteX3" fmla="*/ 567485 w 1920820"/>
                <a:gd name="connsiteY3" fmla="*/ 1800072 h 1836970"/>
                <a:gd name="connsiteX4" fmla="*/ 559215 w 1920820"/>
                <a:gd name="connsiteY4" fmla="*/ 1836970 h 1836970"/>
                <a:gd name="connsiteX5" fmla="*/ 0 w 1920820"/>
                <a:gd name="connsiteY5" fmla="*/ 1836970 h 1836970"/>
                <a:gd name="connsiteX6" fmla="*/ 40322 w 1920820"/>
                <a:gd name="connsiteY6" fmla="*/ 1657072 h 1836970"/>
                <a:gd name="connsiteX7" fmla="*/ 1780889 w 1920820"/>
                <a:gd name="connsiteY7" fmla="*/ 21356 h 1836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20820" h="1836970">
                  <a:moveTo>
                    <a:pt x="1920820" y="0"/>
                  </a:moveTo>
                  <a:lnTo>
                    <a:pt x="1920820" y="551779"/>
                  </a:lnTo>
                  <a:lnTo>
                    <a:pt x="1890943" y="556339"/>
                  </a:lnTo>
                  <a:cubicBezTo>
                    <a:pt x="1249437" y="687610"/>
                    <a:pt x="737070" y="1173402"/>
                    <a:pt x="567485" y="1800072"/>
                  </a:cubicBezTo>
                  <a:lnTo>
                    <a:pt x="559215" y="1836970"/>
                  </a:lnTo>
                  <a:lnTo>
                    <a:pt x="0" y="1836970"/>
                  </a:lnTo>
                  <a:lnTo>
                    <a:pt x="40322" y="1657072"/>
                  </a:lnTo>
                  <a:cubicBezTo>
                    <a:pt x="263354" y="832896"/>
                    <a:pt x="937201" y="193999"/>
                    <a:pt x="1780889" y="21356"/>
                  </a:cubicBezTo>
                  <a:close/>
                </a:path>
              </a:pathLst>
            </a:custGeom>
            <a:solidFill>
              <a:schemeClr val="tx1">
                <a:alpha val="2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9" name="任意多边形 58"/>
            <p:cNvSpPr/>
            <p:nvPr/>
          </p:nvSpPr>
          <p:spPr>
            <a:xfrm flipH="1">
              <a:off x="11670986" y="2666231"/>
              <a:ext cx="521014" cy="1526109"/>
            </a:xfrm>
            <a:custGeom>
              <a:avLst/>
              <a:gdLst>
                <a:gd name="connsiteX0" fmla="*/ 0 w 841831"/>
                <a:gd name="connsiteY0" fmla="*/ 0 h 2466387"/>
                <a:gd name="connsiteX1" fmla="*/ 32236 w 841831"/>
                <a:gd name="connsiteY1" fmla="*/ 11799 h 2466387"/>
                <a:gd name="connsiteX2" fmla="*/ 841831 w 841831"/>
                <a:gd name="connsiteY2" fmla="*/ 1233193 h 2466387"/>
                <a:gd name="connsiteX3" fmla="*/ 32236 w 841831"/>
                <a:gd name="connsiteY3" fmla="*/ 2454588 h 2466387"/>
                <a:gd name="connsiteX4" fmla="*/ 0 w 841831"/>
                <a:gd name="connsiteY4" fmla="*/ 2466387 h 2466387"/>
                <a:gd name="connsiteX5" fmla="*/ 0 w 841831"/>
                <a:gd name="connsiteY5" fmla="*/ 2117441 h 2466387"/>
                <a:gd name="connsiteX6" fmla="*/ 79796 w 841831"/>
                <a:gd name="connsiteY6" fmla="*/ 2068964 h 2466387"/>
                <a:gd name="connsiteX7" fmla="*/ 524171 w 841831"/>
                <a:gd name="connsiteY7" fmla="*/ 1233193 h 2466387"/>
                <a:gd name="connsiteX8" fmla="*/ 79796 w 841831"/>
                <a:gd name="connsiteY8" fmla="*/ 397422 h 2466387"/>
                <a:gd name="connsiteX9" fmla="*/ 0 w 841831"/>
                <a:gd name="connsiteY9" fmla="*/ 348946 h 2466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41831" h="2466387">
                  <a:moveTo>
                    <a:pt x="0" y="0"/>
                  </a:moveTo>
                  <a:lnTo>
                    <a:pt x="32236" y="11799"/>
                  </a:lnTo>
                  <a:cubicBezTo>
                    <a:pt x="508001" y="213030"/>
                    <a:pt x="841831" y="684126"/>
                    <a:pt x="841831" y="1233193"/>
                  </a:cubicBezTo>
                  <a:cubicBezTo>
                    <a:pt x="841831" y="1782260"/>
                    <a:pt x="508001" y="2253356"/>
                    <a:pt x="32236" y="2454588"/>
                  </a:cubicBezTo>
                  <a:lnTo>
                    <a:pt x="0" y="2466387"/>
                  </a:lnTo>
                  <a:lnTo>
                    <a:pt x="0" y="2117441"/>
                  </a:lnTo>
                  <a:lnTo>
                    <a:pt x="79796" y="2068964"/>
                  </a:lnTo>
                  <a:cubicBezTo>
                    <a:pt x="347900" y="1887836"/>
                    <a:pt x="524171" y="1581100"/>
                    <a:pt x="524171" y="1233193"/>
                  </a:cubicBezTo>
                  <a:cubicBezTo>
                    <a:pt x="524171" y="885286"/>
                    <a:pt x="347900" y="578550"/>
                    <a:pt x="79796" y="397422"/>
                  </a:cubicBezTo>
                  <a:lnTo>
                    <a:pt x="0" y="348946"/>
                  </a:lnTo>
                  <a:close/>
                </a:path>
              </a:pathLst>
            </a:custGeom>
            <a:solidFill>
              <a:schemeClr val="tx1">
                <a:alpha val="2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0" name="椭圆 59"/>
            <p:cNvSpPr/>
            <p:nvPr/>
          </p:nvSpPr>
          <p:spPr>
            <a:xfrm>
              <a:off x="10452304" y="4116369"/>
              <a:ext cx="670834" cy="670326"/>
            </a:xfrm>
            <a:prstGeom prst="ellipse">
              <a:avLst/>
            </a:prstGeom>
            <a:solidFill>
              <a:schemeClr val="tx1">
                <a:alpha val="2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1" name="椭圆 60"/>
            <p:cNvSpPr/>
            <p:nvPr/>
          </p:nvSpPr>
          <p:spPr>
            <a:xfrm>
              <a:off x="10928597" y="3539889"/>
              <a:ext cx="351069" cy="350803"/>
            </a:xfrm>
            <a:prstGeom prst="ellipse">
              <a:avLst/>
            </a:prstGeom>
            <a:solidFill>
              <a:schemeClr val="tx1">
                <a:alpha val="2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pic>
        <p:nvPicPr>
          <p:cNvPr id="14" name="Picture 13" descr="Sigtech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2100" y="219710"/>
            <a:ext cx="1384935" cy="577215"/>
          </a:xfrm>
          <a:prstGeom prst="rect">
            <a:avLst/>
          </a:prstGeom>
        </p:spPr>
      </p:pic>
      <p:sp>
        <p:nvSpPr>
          <p:cNvPr id="2" name="椭圆 31"/>
          <p:cNvSpPr/>
          <p:nvPr/>
        </p:nvSpPr>
        <p:spPr>
          <a:xfrm>
            <a:off x="5375910" y="2091055"/>
            <a:ext cx="655955" cy="654685"/>
          </a:xfrm>
          <a:prstGeom prst="ellipse">
            <a:avLst/>
          </a:prstGeom>
          <a:solidFill>
            <a:schemeClr val="tx1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TextBox 12"/>
          <p:cNvSpPr txBox="1"/>
          <p:nvPr/>
        </p:nvSpPr>
        <p:spPr>
          <a:xfrm flipH="1">
            <a:off x="5417740" y="2190599"/>
            <a:ext cx="574993" cy="369332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>
              <a:buFont typeface="Arial" panose="020B0604020202020204" pitchFamily="34" charset="0"/>
            </a:pPr>
            <a:r>
              <a:rPr lang="en-US" altLang="zh-CN" sz="1800" b="1" dirty="0">
                <a:solidFill>
                  <a:srgbClr val="FFFFFF"/>
                </a:solidFill>
                <a:latin typeface="Bookman Old Style" panose="02050604050505020204" charset="0"/>
                <a:ea typeface="微软雅黑" pitchFamily="34" charset="-122"/>
                <a:cs typeface="Bookman Old Style" panose="02050604050505020204" charset="0"/>
                <a:sym typeface="Arial" panose="020B0604020202020204" pitchFamily="34" charset="0"/>
              </a:rPr>
              <a:t>02</a:t>
            </a:r>
          </a:p>
        </p:txBody>
      </p:sp>
      <p:sp>
        <p:nvSpPr>
          <p:cNvPr id="4" name="TextBox 12"/>
          <p:cNvSpPr txBox="1"/>
          <p:nvPr/>
        </p:nvSpPr>
        <p:spPr>
          <a:xfrm>
            <a:off x="6323602" y="2968109"/>
            <a:ext cx="2274982" cy="369332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l"/>
            <a:r>
              <a:rPr lang="en-US" b="1" dirty="0">
                <a:solidFill>
                  <a:schemeClr val="bg1"/>
                </a:solidFill>
                <a:latin typeface="Bookman Old Style" panose="02050604050505020204" charset="0"/>
              </a:rPr>
              <a:t>Application areas</a:t>
            </a:r>
          </a:p>
        </p:txBody>
      </p:sp>
      <p:sp>
        <p:nvSpPr>
          <p:cNvPr id="6" name="椭圆 31"/>
          <p:cNvSpPr/>
          <p:nvPr/>
        </p:nvSpPr>
        <p:spPr>
          <a:xfrm>
            <a:off x="5375910" y="2846338"/>
            <a:ext cx="655955" cy="654685"/>
          </a:xfrm>
          <a:prstGeom prst="ellipse">
            <a:avLst/>
          </a:prstGeom>
          <a:solidFill>
            <a:schemeClr val="tx1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TextBox 12"/>
          <p:cNvSpPr txBox="1"/>
          <p:nvPr/>
        </p:nvSpPr>
        <p:spPr>
          <a:xfrm>
            <a:off x="5435600" y="2948305"/>
            <a:ext cx="536575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>
              <a:buFont typeface="Arial" panose="020B0604020202020204" pitchFamily="34" charset="0"/>
            </a:pPr>
            <a:r>
              <a:rPr lang="en-US" altLang="zh-CN" sz="1800" b="1" dirty="0">
                <a:solidFill>
                  <a:srgbClr val="FFFFFF"/>
                </a:solidFill>
                <a:latin typeface="Bookman Old Style" panose="02050604050505020204" charset="0"/>
                <a:ea typeface="微软雅黑" pitchFamily="34" charset="-122"/>
                <a:cs typeface="Bookman Old Style" panose="02050604050505020204" charset="0"/>
                <a:sym typeface="Arial" panose="020B0604020202020204" pitchFamily="34" charset="0"/>
              </a:rPr>
              <a:t>03</a:t>
            </a:r>
          </a:p>
        </p:txBody>
      </p:sp>
      <p:sp>
        <p:nvSpPr>
          <p:cNvPr id="10" name="TextBox 12"/>
          <p:cNvSpPr txBox="1"/>
          <p:nvPr/>
        </p:nvSpPr>
        <p:spPr>
          <a:xfrm>
            <a:off x="6332056" y="3641409"/>
            <a:ext cx="2307042" cy="369332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l"/>
            <a:r>
              <a:rPr lang="en-US" b="1" dirty="0">
                <a:solidFill>
                  <a:schemeClr val="bg1"/>
                </a:solidFill>
                <a:latin typeface="Bookman Old Style" panose="02050604050505020204" charset="0"/>
              </a:rPr>
              <a:t>Application Areas</a:t>
            </a:r>
          </a:p>
        </p:txBody>
      </p:sp>
      <p:sp>
        <p:nvSpPr>
          <p:cNvPr id="11" name="椭圆 31"/>
          <p:cNvSpPr/>
          <p:nvPr/>
        </p:nvSpPr>
        <p:spPr>
          <a:xfrm>
            <a:off x="5375910" y="3541395"/>
            <a:ext cx="655955" cy="654685"/>
          </a:xfrm>
          <a:prstGeom prst="ellipse">
            <a:avLst/>
          </a:prstGeom>
          <a:solidFill>
            <a:schemeClr val="tx1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5435600" y="3684905"/>
            <a:ext cx="536575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>
              <a:buFont typeface="Arial" panose="020B0604020202020204" pitchFamily="34" charset="0"/>
            </a:pPr>
            <a:r>
              <a:rPr lang="en-US" altLang="zh-CN" sz="1800" b="1" dirty="0">
                <a:solidFill>
                  <a:srgbClr val="FFFFFF"/>
                </a:solidFill>
                <a:latin typeface="Bookman Old Style" panose="02050604050505020204" charset="0"/>
                <a:ea typeface="微软雅黑" pitchFamily="34" charset="-122"/>
                <a:cs typeface="Bookman Old Style" panose="02050604050505020204" charset="0"/>
                <a:sym typeface="Arial" panose="020B0604020202020204" pitchFamily="34" charset="0"/>
              </a:rPr>
              <a:t>04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333860" y="4519419"/>
            <a:ext cx="3021981" cy="369332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l">
              <a:buFont typeface="Arial" panose="020B0604020202020204" pitchFamily="34" charset="0"/>
            </a:pPr>
            <a:r>
              <a:rPr lang="en-US" altLang="en-US" sz="1800" b="1" dirty="0">
                <a:solidFill>
                  <a:schemeClr val="bg1"/>
                </a:solidFill>
                <a:latin typeface="Bookman Old Style" panose="02050604050505020204" charset="0"/>
                <a:ea typeface="微软雅黑" pitchFamily="34" charset="-122"/>
                <a:cs typeface="Bookman Old Style" panose="02050604050505020204" charset="0"/>
                <a:sym typeface="+mn-ea"/>
              </a:rPr>
              <a:t>Data Science Life Cycle</a:t>
            </a:r>
          </a:p>
        </p:txBody>
      </p:sp>
      <p:sp>
        <p:nvSpPr>
          <p:cNvPr id="15" name="椭圆 31"/>
          <p:cNvSpPr/>
          <p:nvPr/>
        </p:nvSpPr>
        <p:spPr>
          <a:xfrm>
            <a:off x="5375910" y="4314190"/>
            <a:ext cx="655955" cy="654685"/>
          </a:xfrm>
          <a:prstGeom prst="ellipse">
            <a:avLst/>
          </a:prstGeom>
          <a:solidFill>
            <a:schemeClr val="tx1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6" name="TextBox 12"/>
          <p:cNvSpPr txBox="1"/>
          <p:nvPr/>
        </p:nvSpPr>
        <p:spPr>
          <a:xfrm>
            <a:off x="5435600" y="4457700"/>
            <a:ext cx="536575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>
              <a:buFont typeface="Arial" panose="020B0604020202020204" pitchFamily="34" charset="0"/>
            </a:pPr>
            <a:r>
              <a:rPr lang="en-US" altLang="zh-CN" sz="1800" b="1" dirty="0">
                <a:solidFill>
                  <a:srgbClr val="FFFFFF"/>
                </a:solidFill>
                <a:latin typeface="Bookman Old Style" panose="02050604050505020204" charset="0"/>
                <a:ea typeface="微软雅黑" pitchFamily="34" charset="-122"/>
                <a:cs typeface="Bookman Old Style" panose="02050604050505020204" charset="0"/>
                <a:sym typeface="Arial" panose="020B0604020202020204" pitchFamily="34" charset="0"/>
              </a:rPr>
              <a:t>05</a:t>
            </a:r>
          </a:p>
        </p:txBody>
      </p:sp>
      <p:sp>
        <p:nvSpPr>
          <p:cNvPr id="19" name="TextBox 12"/>
          <p:cNvSpPr txBox="1"/>
          <p:nvPr/>
        </p:nvSpPr>
        <p:spPr>
          <a:xfrm>
            <a:off x="6333860" y="1426290"/>
            <a:ext cx="1630575" cy="369332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l">
              <a:buFont typeface="Arial" panose="020B0604020202020204" pitchFamily="34" charset="0"/>
            </a:pPr>
            <a:r>
              <a:rPr lang="en-US" sz="1800" b="1" dirty="0">
                <a:solidFill>
                  <a:schemeClr val="bg1"/>
                </a:solidFill>
                <a:latin typeface="Bookman Old Style" panose="02050604050505020204" charset="0"/>
                <a:cs typeface="Bookman Old Style" panose="02050604050505020204" charset="0"/>
                <a:sym typeface="+mn-ea"/>
              </a:rPr>
              <a:t>Who we are </a:t>
            </a:r>
            <a:endParaRPr lang="en-US" altLang="en-US" sz="1800" b="1" dirty="0">
              <a:solidFill>
                <a:schemeClr val="bg1"/>
              </a:solidFill>
              <a:latin typeface="Bookman Old Style" panose="02050604050505020204" charset="0"/>
              <a:ea typeface="微软雅黑" pitchFamily="34" charset="-122"/>
              <a:cs typeface="Bookman Old Style" panose="02050604050505020204" charset="0"/>
              <a:sym typeface="+mn-ea"/>
            </a:endParaRPr>
          </a:p>
        </p:txBody>
      </p:sp>
      <p:sp>
        <p:nvSpPr>
          <p:cNvPr id="30" name="椭圆 31">
            <a:extLst>
              <a:ext uri="{FF2B5EF4-FFF2-40B4-BE49-F238E27FC236}">
                <a16:creationId xmlns:a16="http://schemas.microsoft.com/office/drawing/2014/main" id="{90D5238E-7379-4249-B4E1-3918CEA58580}"/>
              </a:ext>
            </a:extLst>
          </p:cNvPr>
          <p:cNvSpPr/>
          <p:nvPr/>
        </p:nvSpPr>
        <p:spPr>
          <a:xfrm>
            <a:off x="5423383" y="5113657"/>
            <a:ext cx="655955" cy="654685"/>
          </a:xfrm>
          <a:prstGeom prst="ellipse">
            <a:avLst/>
          </a:prstGeom>
          <a:solidFill>
            <a:schemeClr val="tx1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5" name="TextBox 12">
            <a:extLst>
              <a:ext uri="{FF2B5EF4-FFF2-40B4-BE49-F238E27FC236}">
                <a16:creationId xmlns:a16="http://schemas.microsoft.com/office/drawing/2014/main" id="{7607795E-4B1C-4496-9611-F1F3BF1E9619}"/>
              </a:ext>
            </a:extLst>
          </p:cNvPr>
          <p:cNvSpPr txBox="1"/>
          <p:nvPr/>
        </p:nvSpPr>
        <p:spPr>
          <a:xfrm flipH="1">
            <a:off x="5504345" y="5239612"/>
            <a:ext cx="574993" cy="369332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>
              <a:buFont typeface="Arial" panose="020B0604020202020204" pitchFamily="34" charset="0"/>
            </a:pPr>
            <a:r>
              <a:rPr lang="en-US" altLang="zh-CN" sz="1800" b="1" dirty="0">
                <a:solidFill>
                  <a:srgbClr val="FFFFFF"/>
                </a:solidFill>
                <a:latin typeface="Bookman Old Style" panose="02050604050505020204" charset="0"/>
                <a:ea typeface="微软雅黑" pitchFamily="34" charset="-122"/>
                <a:cs typeface="Bookman Old Style" panose="02050604050505020204" charset="0"/>
                <a:sym typeface="Arial" panose="020B0604020202020204" pitchFamily="34" charset="0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B6C2988-1C96-4644-AFC3-9F0CD74BC3A2}"/>
              </a:ext>
            </a:extLst>
          </p:cNvPr>
          <p:cNvSpPr txBox="1"/>
          <p:nvPr/>
        </p:nvSpPr>
        <p:spPr>
          <a:xfrm>
            <a:off x="6333860" y="5239612"/>
            <a:ext cx="1712328" cy="369332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l">
              <a:buFont typeface="Arial" panose="020B0604020202020204" pitchFamily="34" charset="0"/>
            </a:pPr>
            <a:r>
              <a:rPr lang="en-US" altLang="en-US" sz="1800" b="1" dirty="0">
                <a:solidFill>
                  <a:schemeClr val="bg1"/>
                </a:solidFill>
                <a:latin typeface="Bookman Old Style" panose="02050604050505020204" charset="0"/>
                <a:ea typeface="微软雅黑" pitchFamily="34" charset="-122"/>
                <a:cs typeface="Bookman Old Style" panose="02050604050505020204" charset="0"/>
                <a:sym typeface="+mn-ea"/>
              </a:rPr>
              <a:t>Tools /Skills</a:t>
            </a:r>
          </a:p>
        </p:txBody>
      </p:sp>
    </p:spTree>
  </p:cSld>
  <p:clrMapOvr>
    <a:masterClrMapping/>
  </p:clrMapOvr>
  <p:transition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28575" y="6138156"/>
            <a:ext cx="12230100" cy="7493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Sigtech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0700" y="6274435"/>
            <a:ext cx="1384935" cy="577215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666115" y="519430"/>
            <a:ext cx="40767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>
                <a:solidFill>
                  <a:srgbClr val="1775C5"/>
                </a:solidFill>
                <a:latin typeface="Bookman Old Style" panose="02050604050505020204" charset="0"/>
                <a:cs typeface="Bookman Old Style" panose="02050604050505020204" charset="0"/>
              </a:rPr>
              <a:t>WHO WE ARE</a:t>
            </a:r>
          </a:p>
        </p:txBody>
      </p:sp>
      <p:sp>
        <p:nvSpPr>
          <p:cNvPr id="43" name="Text Box 15"/>
          <p:cNvSpPr txBox="1"/>
          <p:nvPr/>
        </p:nvSpPr>
        <p:spPr>
          <a:xfrm>
            <a:off x="153035" y="6443345"/>
            <a:ext cx="449072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>
                <a:solidFill>
                  <a:schemeClr val="bg1"/>
                </a:solidFill>
                <a:latin typeface="Bookman Old Style" panose="02050604050505020204" charset="0"/>
                <a:cs typeface="Bookman Old Style" panose="02050604050505020204" charset="0"/>
              </a:rPr>
              <a:t>©</a:t>
            </a:r>
            <a:r>
              <a:rPr lang="en-US" sz="1400" dirty="0">
                <a:solidFill>
                  <a:schemeClr val="bg1"/>
                </a:solidFill>
                <a:latin typeface="Bookman Old Style" panose="02050604050505020204" charset="0"/>
                <a:cs typeface="Bookman Old Style" panose="0205060405050502020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Bookman Old Style" panose="02050604050505020204" charset="0"/>
                <a:cs typeface="Bookman Old Style" panose="02050604050505020204" charset="0"/>
              </a:rPr>
              <a:t>Sigtech</a:t>
            </a:r>
            <a:r>
              <a:rPr lang="en-US" sz="1400" dirty="0">
                <a:solidFill>
                  <a:schemeClr val="bg1"/>
                </a:solidFill>
                <a:latin typeface="Bookman Old Style" panose="02050604050505020204" charset="0"/>
                <a:cs typeface="Bookman Old Style" panose="02050604050505020204" charset="0"/>
              </a:rPr>
              <a:t> Wireless Tech</a:t>
            </a:r>
            <a:r>
              <a:rPr lang="en-US" sz="1400" dirty="0">
                <a:solidFill>
                  <a:schemeClr val="bg1"/>
                </a:solidFill>
                <a:latin typeface="Bookman Old Style" panose="02050604050505020204" charset="0"/>
                <a:cs typeface="Bookman Old Style" panose="02050604050505020204" charset="0"/>
                <a:sym typeface="+mn-ea"/>
              </a:rPr>
              <a:t>nologies Pvt Ltd.</a:t>
            </a:r>
            <a:r>
              <a:rPr lang="en-US" sz="1400" dirty="0">
                <a:solidFill>
                  <a:schemeClr val="bg1"/>
                </a:solidFill>
                <a:latin typeface="Bookman Old Style" panose="02050604050505020204" charset="0"/>
                <a:cs typeface="Bookman Old Style" panose="02050604050505020204" charset="0"/>
              </a:rPr>
              <a:t>, 2021</a:t>
            </a:r>
          </a:p>
        </p:txBody>
      </p:sp>
      <p:sp>
        <p:nvSpPr>
          <p:cNvPr id="2" name="Text Box 1"/>
          <p:cNvSpPr txBox="1"/>
          <p:nvPr/>
        </p:nvSpPr>
        <p:spPr>
          <a:xfrm>
            <a:off x="1353185" y="2284730"/>
            <a:ext cx="9905365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400" dirty="0">
                <a:latin typeface="Bookman Old Style" panose="02050604050505020204" charset="0"/>
                <a:cs typeface="Bookman Old Style" panose="02050604050505020204" charset="0"/>
              </a:rPr>
              <a:t>“ We are a core technology based solution provider who develop cutting edge technologies to support OEM's to bring their product into market quickly. ”</a:t>
            </a:r>
          </a:p>
        </p:txBody>
      </p:sp>
      <p:pic>
        <p:nvPicPr>
          <p:cNvPr id="3" name="Content Placeholder 2" descr="SIGpx00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9245" y="1461770"/>
            <a:ext cx="1833245" cy="76454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" name="Content Placeholder 7" descr="flag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353185" y="3483610"/>
            <a:ext cx="922655" cy="922655"/>
          </a:xfrm>
          <a:prstGeom prst="rect">
            <a:avLst/>
          </a:prstGeom>
        </p:spPr>
      </p:pic>
      <p:sp>
        <p:nvSpPr>
          <p:cNvPr id="10" name="Text Box 9"/>
          <p:cNvSpPr txBox="1"/>
          <p:nvPr/>
        </p:nvSpPr>
        <p:spPr>
          <a:xfrm>
            <a:off x="666115" y="4592320"/>
            <a:ext cx="211074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>
                <a:latin typeface="Bookman Old Style" panose="02050604050505020204" charset="0"/>
                <a:cs typeface="Bookman Old Style" panose="02050604050505020204" charset="0"/>
              </a:rPr>
              <a:t>Over a decade of expertise</a:t>
            </a:r>
            <a:r>
              <a:rPr lang="en-US" sz="1200">
                <a:latin typeface="Bookman Old Style" panose="02050604050505020204" charset="0"/>
                <a:cs typeface="Bookman Old Style" panose="02050604050505020204" charset="0"/>
              </a:rPr>
              <a:t> in the area of wireless communication and Embedded technology.</a:t>
            </a:r>
          </a:p>
        </p:txBody>
      </p:sp>
      <p:pic>
        <p:nvPicPr>
          <p:cNvPr id="5" name="Picture 4" descr="factory(2)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61385" y="3484245"/>
            <a:ext cx="897255" cy="897255"/>
          </a:xfrm>
          <a:prstGeom prst="rect">
            <a:avLst/>
          </a:prstGeom>
        </p:spPr>
      </p:pic>
      <p:sp>
        <p:nvSpPr>
          <p:cNvPr id="9" name="Text Box 8"/>
          <p:cNvSpPr txBox="1"/>
          <p:nvPr/>
        </p:nvSpPr>
        <p:spPr>
          <a:xfrm>
            <a:off x="2952750" y="4582160"/>
            <a:ext cx="191960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>
                <a:latin typeface="Bookman Old Style" panose="02050604050505020204" charset="0"/>
                <a:cs typeface="Bookman Old Style" panose="02050604050505020204" charset="0"/>
              </a:rPr>
              <a:t>Indian Company</a:t>
            </a:r>
            <a:r>
              <a:rPr lang="en-US" sz="1200">
                <a:latin typeface="Bookman Old Style" panose="02050604050505020204" charset="0"/>
                <a:cs typeface="Bookman Old Style" panose="02050604050505020204" charset="0"/>
              </a:rPr>
              <a:t> having branches outside.</a:t>
            </a:r>
          </a:p>
        </p:txBody>
      </p:sp>
      <p:pic>
        <p:nvPicPr>
          <p:cNvPr id="15" name="Picture 14" descr="target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57240" y="3562985"/>
            <a:ext cx="818515" cy="818515"/>
          </a:xfrm>
          <a:prstGeom prst="rect">
            <a:avLst/>
          </a:prstGeom>
        </p:spPr>
      </p:pic>
      <p:sp>
        <p:nvSpPr>
          <p:cNvPr id="21" name="Text Box 20"/>
          <p:cNvSpPr txBox="1"/>
          <p:nvPr/>
        </p:nvSpPr>
        <p:spPr>
          <a:xfrm>
            <a:off x="5585460" y="4563745"/>
            <a:ext cx="14408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>
                <a:latin typeface="Bookman Old Style" panose="02050604050505020204" charset="0"/>
                <a:cs typeface="Bookman Old Style" panose="02050604050505020204" charset="0"/>
              </a:rPr>
              <a:t>Major clients</a:t>
            </a:r>
            <a:r>
              <a:rPr lang="en-US" sz="1200">
                <a:latin typeface="Bookman Old Style" panose="02050604050505020204" charset="0"/>
                <a:cs typeface="Bookman Old Style" panose="02050604050505020204" charset="0"/>
              </a:rPr>
              <a:t> and partners.</a:t>
            </a:r>
          </a:p>
        </p:txBody>
      </p:sp>
      <p:pic>
        <p:nvPicPr>
          <p:cNvPr id="22" name="Picture Placeholder 21"/>
          <p:cNvPicPr>
            <a:picLocks noGrp="1" noChangeAspect="1"/>
          </p:cNvPicPr>
          <p:nvPr>
            <p:ph type="pic" sz="quarter" idx="12"/>
          </p:nvPr>
        </p:nvPicPr>
        <p:blipFill>
          <a:blip r:embed="rId7"/>
          <a:srcRect l="9935" t="31373" r="8889" b="36078"/>
          <a:stretch>
            <a:fillRect/>
          </a:stretch>
        </p:blipFill>
        <p:spPr>
          <a:xfrm>
            <a:off x="5161280" y="5128260"/>
            <a:ext cx="558800" cy="224790"/>
          </a:xfrm>
          <a:prstGeom prst="rect">
            <a:avLst/>
          </a:prstGeom>
        </p:spPr>
      </p:pic>
      <p:pic>
        <p:nvPicPr>
          <p:cNvPr id="23" name="Picture 22" descr="unimo"/>
          <p:cNvPicPr>
            <a:picLocks noChangeAspect="1"/>
          </p:cNvPicPr>
          <p:nvPr/>
        </p:nvPicPr>
        <p:blipFill>
          <a:blip r:embed="rId8"/>
          <a:srcRect l="30172" t="31469" r="32839" b="38151"/>
          <a:stretch>
            <a:fillRect/>
          </a:stretch>
        </p:blipFill>
        <p:spPr>
          <a:xfrm>
            <a:off x="6951345" y="5083175"/>
            <a:ext cx="532765" cy="33909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88990" y="5156835"/>
            <a:ext cx="786765" cy="196215"/>
          </a:xfrm>
          <a:prstGeom prst="rect">
            <a:avLst/>
          </a:prstGeom>
        </p:spPr>
      </p:pic>
      <p:pic>
        <p:nvPicPr>
          <p:cNvPr id="25" name="Picture Placeholder 2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21500" y="5433060"/>
            <a:ext cx="592455" cy="29718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6" name="Picture 25" descr="logo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61280" y="5499735"/>
            <a:ext cx="604520" cy="167640"/>
          </a:xfrm>
          <a:prstGeom prst="rect">
            <a:avLst/>
          </a:prstGeom>
        </p:spPr>
      </p:pic>
      <p:pic>
        <p:nvPicPr>
          <p:cNvPr id="29" name="Picture 28" descr="1437467457168_Reflections Log for TPW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888990" y="5436870"/>
            <a:ext cx="976630" cy="293370"/>
          </a:xfrm>
          <a:prstGeom prst="rect">
            <a:avLst/>
          </a:prstGeom>
        </p:spPr>
      </p:pic>
      <p:pic>
        <p:nvPicPr>
          <p:cNvPr id="31" name="Picture 30" descr="setting(1)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204200" y="3390265"/>
            <a:ext cx="1163955" cy="1163955"/>
          </a:xfrm>
          <a:prstGeom prst="rect">
            <a:avLst/>
          </a:prstGeom>
        </p:spPr>
      </p:pic>
      <p:sp>
        <p:nvSpPr>
          <p:cNvPr id="32" name="Text Box 31"/>
          <p:cNvSpPr txBox="1"/>
          <p:nvPr/>
        </p:nvSpPr>
        <p:spPr>
          <a:xfrm>
            <a:off x="7865745" y="4592320"/>
            <a:ext cx="1840230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200" b="1" dirty="0">
                <a:solidFill>
                  <a:srgbClr val="000000"/>
                </a:solidFill>
                <a:latin typeface="Bookman Old Style" panose="02050604050505020204" charset="0"/>
                <a:sym typeface="+mn-ea"/>
              </a:rPr>
              <a:t>Diverse Service offerings </a:t>
            </a:r>
            <a:r>
              <a:rPr lang="en-US" sz="1200" dirty="0">
                <a:solidFill>
                  <a:srgbClr val="000000"/>
                </a:solidFill>
                <a:latin typeface="Bookman Old Style" panose="02050604050505020204" charset="0"/>
                <a:sym typeface="+mn-ea"/>
              </a:rPr>
              <a:t>in areas like PMR, Wireless Technologies, IoT and Data Analytics.</a:t>
            </a:r>
          </a:p>
        </p:txBody>
      </p:sp>
      <p:pic>
        <p:nvPicPr>
          <p:cNvPr id="33" name="Picture 32" descr="connection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448925" y="3562985"/>
            <a:ext cx="843280" cy="843280"/>
          </a:xfrm>
          <a:prstGeom prst="rect">
            <a:avLst/>
          </a:prstGeom>
        </p:spPr>
      </p:pic>
      <p:sp>
        <p:nvSpPr>
          <p:cNvPr id="34" name="Text Box 33"/>
          <p:cNvSpPr txBox="1"/>
          <p:nvPr/>
        </p:nvSpPr>
        <p:spPr>
          <a:xfrm>
            <a:off x="10012680" y="4582160"/>
            <a:ext cx="1715770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ctr" defTabSz="-635" eaLnBrk="0" hangingPunct="0">
              <a:spcBef>
                <a:spcPts val="600"/>
              </a:spcBef>
              <a:buClr>
                <a:srgbClr val="5F5F5F"/>
              </a:buClr>
              <a:buFont typeface="Wingdings" panose="05000000000000000000" pitchFamily="2" charset="2"/>
              <a:tabLst>
                <a:tab pos="1778000" algn="l"/>
              </a:tabLst>
              <a:defRPr/>
            </a:pPr>
            <a:r>
              <a:rPr lang="en-US" sz="1200" b="1" dirty="0">
                <a:solidFill>
                  <a:srgbClr val="000000"/>
                </a:solidFill>
                <a:latin typeface="Bookman Old Style" panose="02050604050505020204" charset="0"/>
                <a:sym typeface="+mn-ea"/>
              </a:rPr>
              <a:t>20+ Qualified professionals</a:t>
            </a:r>
            <a:r>
              <a:rPr lang="en-US" sz="1200" dirty="0">
                <a:solidFill>
                  <a:srgbClr val="000000"/>
                </a:solidFill>
                <a:latin typeface="Bookman Old Style" panose="02050604050505020204" charset="0"/>
                <a:sym typeface="+mn-ea"/>
              </a:rPr>
              <a:t> in </a:t>
            </a:r>
            <a:r>
              <a:rPr lang="en-US" sz="1200" dirty="0" err="1">
                <a:solidFill>
                  <a:srgbClr val="000000"/>
                </a:solidFill>
                <a:latin typeface="Bookman Old Style" panose="02050604050505020204" charset="0"/>
                <a:sym typeface="+mn-ea"/>
              </a:rPr>
              <a:t>Embedded,Wireless</a:t>
            </a:r>
            <a:r>
              <a:rPr lang="en-US" sz="1200" dirty="0">
                <a:solidFill>
                  <a:srgbClr val="000000"/>
                </a:solidFill>
                <a:latin typeface="Bookman Old Style" panose="02050604050505020204" charset="0"/>
                <a:sym typeface="+mn-ea"/>
              </a:rPr>
              <a:t>  &amp; Data Analytics Domain</a:t>
            </a:r>
          </a:p>
        </p:txBody>
      </p:sp>
    </p:spTree>
  </p:cSld>
  <p:clrMapOvr>
    <a:masterClrMapping/>
  </p:clrMapOvr>
  <p:transition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F8E9C66-AF61-4ABA-8016-C31CA3BE2D58}"/>
              </a:ext>
            </a:extLst>
          </p:cNvPr>
          <p:cNvSpPr>
            <a:spLocks noGrp="1"/>
          </p:cNvSpPr>
          <p:nvPr/>
        </p:nvSpPr>
        <p:spPr>
          <a:xfrm>
            <a:off x="96526" y="130462"/>
            <a:ext cx="5559490" cy="9517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Bookman Old Style" panose="02050604050505020204" pitchFamily="18" charset="0"/>
              </a:rPr>
              <a:t>What is Data science?</a:t>
            </a:r>
            <a:endParaRPr lang="en-IN" sz="2800" dirty="0">
              <a:solidFill>
                <a:schemeClr val="accent1">
                  <a:lumMod val="75000"/>
                </a:schemeClr>
              </a:solidFill>
              <a:latin typeface="Bookman Old Style" panose="02050604050505020204" pitchFamily="18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7767534-7DE2-4C49-ACFA-889E7B33B194}"/>
              </a:ext>
            </a:extLst>
          </p:cNvPr>
          <p:cNvSpPr>
            <a:spLocks noGrp="1"/>
          </p:cNvSpPr>
          <p:nvPr/>
        </p:nvSpPr>
        <p:spPr>
          <a:xfrm>
            <a:off x="96526" y="1069417"/>
            <a:ext cx="5391732" cy="12619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latin typeface="Bookman Old Style" panose="02050604050505020204" pitchFamily="18" charset="0"/>
              </a:rPr>
              <a:t>It is a field that uses scientific methods, processes, algorithms and systems to extract knowledge and insights from structured and unstructured data.</a:t>
            </a:r>
          </a:p>
          <a:p>
            <a:pPr marL="0" indent="0">
              <a:buNone/>
            </a:pPr>
            <a:endParaRPr lang="en-US" sz="1600" b="0" i="0" dirty="0">
              <a:effectLst/>
              <a:latin typeface="Bookman Old Style" panose="020506040505050202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E64CAF1-69D9-48D8-B352-3748BF4B9F07}"/>
              </a:ext>
            </a:extLst>
          </p:cNvPr>
          <p:cNvSpPr/>
          <p:nvPr/>
        </p:nvSpPr>
        <p:spPr>
          <a:xfrm>
            <a:off x="-211768" y="5978239"/>
            <a:ext cx="12230100" cy="7493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" name="Text Box 15">
            <a:extLst>
              <a:ext uri="{FF2B5EF4-FFF2-40B4-BE49-F238E27FC236}">
                <a16:creationId xmlns:a16="http://schemas.microsoft.com/office/drawing/2014/main" id="{C894488D-FF61-496D-9D4E-85C4B32D9776}"/>
              </a:ext>
            </a:extLst>
          </p:cNvPr>
          <p:cNvSpPr txBox="1"/>
          <p:nvPr/>
        </p:nvSpPr>
        <p:spPr>
          <a:xfrm>
            <a:off x="-30158" y="6283428"/>
            <a:ext cx="449072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dirty="0">
                <a:solidFill>
                  <a:schemeClr val="bg1"/>
                </a:solidFill>
                <a:latin typeface="Bookman Old Style" panose="02050604050505020204" charset="0"/>
                <a:cs typeface="Bookman Old Style" panose="02050604050505020204" charset="0"/>
              </a:rPr>
              <a:t>©</a:t>
            </a:r>
            <a:r>
              <a:rPr lang="en-US" sz="1400" dirty="0">
                <a:solidFill>
                  <a:schemeClr val="bg1"/>
                </a:solidFill>
                <a:latin typeface="Bookman Old Style" panose="02050604050505020204" charset="0"/>
                <a:cs typeface="Bookman Old Style" panose="0205060405050502020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Bookman Old Style" panose="02050604050505020204" charset="0"/>
                <a:cs typeface="Bookman Old Style" panose="02050604050505020204" charset="0"/>
              </a:rPr>
              <a:t>Sigtech</a:t>
            </a:r>
            <a:r>
              <a:rPr lang="en-US" sz="1400" dirty="0">
                <a:solidFill>
                  <a:schemeClr val="bg1"/>
                </a:solidFill>
                <a:latin typeface="Bookman Old Style" panose="02050604050505020204" charset="0"/>
                <a:cs typeface="Bookman Old Style" panose="02050604050505020204" charset="0"/>
              </a:rPr>
              <a:t> Wireless Tech</a:t>
            </a:r>
            <a:r>
              <a:rPr lang="en-US" sz="1400" dirty="0">
                <a:solidFill>
                  <a:schemeClr val="bg1"/>
                </a:solidFill>
                <a:latin typeface="Bookman Old Style" panose="02050604050505020204" charset="0"/>
                <a:cs typeface="Bookman Old Style" panose="02050604050505020204" charset="0"/>
                <a:sym typeface="+mn-ea"/>
              </a:rPr>
              <a:t>nologies Pvt Ltd.</a:t>
            </a:r>
            <a:r>
              <a:rPr lang="en-US" sz="1400" dirty="0">
                <a:solidFill>
                  <a:schemeClr val="bg1"/>
                </a:solidFill>
                <a:latin typeface="Bookman Old Style" panose="02050604050505020204" charset="0"/>
                <a:cs typeface="Bookman Old Style" panose="02050604050505020204" charset="0"/>
              </a:rPr>
              <a:t>, 2021</a:t>
            </a:r>
          </a:p>
        </p:txBody>
      </p:sp>
      <p:pic>
        <p:nvPicPr>
          <p:cNvPr id="8" name="Picture 7" descr="Sigtech logo">
            <a:extLst>
              <a:ext uri="{FF2B5EF4-FFF2-40B4-BE49-F238E27FC236}">
                <a16:creationId xmlns:a16="http://schemas.microsoft.com/office/drawing/2014/main" id="{72315F0A-27EC-40F8-A13E-7C6ACFA84B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7507" y="6114518"/>
            <a:ext cx="1384935" cy="5772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CB28DAC-F4FB-48BA-83DB-99F74096CC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7990461" y="3345399"/>
            <a:ext cx="2447384" cy="212234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46778486-6449-4476-A539-D9A34A787EA4}"/>
              </a:ext>
            </a:extLst>
          </p:cNvPr>
          <p:cNvSpPr txBox="1">
            <a:spLocks/>
          </p:cNvSpPr>
          <p:nvPr/>
        </p:nvSpPr>
        <p:spPr>
          <a:xfrm>
            <a:off x="6844279" y="130462"/>
            <a:ext cx="5559490" cy="9517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Bookman Old Style" panose="02050604050505020204" pitchFamily="18" charset="0"/>
              </a:rPr>
              <a:t>Why Data science?</a:t>
            </a:r>
            <a:endParaRPr lang="en-IN" sz="2800" dirty="0">
              <a:solidFill>
                <a:schemeClr val="accent1">
                  <a:lumMod val="75000"/>
                </a:schemeClr>
              </a:solidFill>
              <a:latin typeface="Bookman Old Style" panose="02050604050505020204" pitchFamily="18" charset="0"/>
            </a:endParaRPr>
          </a:p>
        </p:txBody>
      </p:sp>
      <p:sp>
        <p:nvSpPr>
          <p:cNvPr id="11" name="TextBox 21">
            <a:extLst>
              <a:ext uri="{FF2B5EF4-FFF2-40B4-BE49-F238E27FC236}">
                <a16:creationId xmlns:a16="http://schemas.microsoft.com/office/drawing/2014/main" id="{90F5D146-849B-47C7-91C1-0F442DB1294F}"/>
              </a:ext>
            </a:extLst>
          </p:cNvPr>
          <p:cNvSpPr txBox="1"/>
          <p:nvPr/>
        </p:nvSpPr>
        <p:spPr>
          <a:xfrm>
            <a:off x="6663320" y="1159763"/>
            <a:ext cx="5219122" cy="1994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 b="0" i="0" dirty="0">
                <a:solidFill>
                  <a:srgbClr val="333333"/>
                </a:solidFill>
                <a:effectLst/>
                <a:latin typeface="Bookman Old Style" panose="02050604050505020204" pitchFamily="18" charset="0"/>
              </a:rPr>
              <a:t>By 2020 data driven solutions are required in every domain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 dirty="0">
                <a:solidFill>
                  <a:srgbClr val="333333"/>
                </a:solidFill>
                <a:latin typeface="Bookman Old Style" panose="02050604050505020204" pitchFamily="18" charset="0"/>
              </a:rPr>
              <a:t>We are on the way to a digital world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 b="0" i="0" dirty="0">
                <a:solidFill>
                  <a:srgbClr val="333333"/>
                </a:solidFill>
                <a:effectLst/>
                <a:latin typeface="Bookman Old Style" panose="02050604050505020204" pitchFamily="18" charset="0"/>
              </a:rPr>
              <a:t>Large amounts of data are getting generated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 dirty="0">
                <a:solidFill>
                  <a:srgbClr val="333333"/>
                </a:solidFill>
                <a:latin typeface="Bookman Old Style" panose="02050604050505020204" pitchFamily="18" charset="0"/>
              </a:rPr>
              <a:t>Processing power becomes more </a:t>
            </a:r>
            <a:endParaRPr lang="en-US" sz="1400" b="0" i="0" dirty="0">
              <a:solidFill>
                <a:srgbClr val="333333"/>
              </a:solidFill>
              <a:effectLst/>
              <a:latin typeface="Bookman Old Style" panose="02050604050505020204" pitchFamily="18" charset="0"/>
            </a:endParaRPr>
          </a:p>
          <a:p>
            <a:pPr>
              <a:lnSpc>
                <a:spcPct val="150000"/>
              </a:lnSpc>
            </a:pPr>
            <a:endParaRPr lang="en-IN" sz="1400" dirty="0">
              <a:latin typeface="Bookman Old Style" panose="020506040505050202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FAA13DE-2E30-4FF0-994A-9EB02437459F}"/>
              </a:ext>
            </a:extLst>
          </p:cNvPr>
          <p:cNvSpPr/>
          <p:nvPr/>
        </p:nvSpPr>
        <p:spPr>
          <a:xfrm>
            <a:off x="643812" y="2677886"/>
            <a:ext cx="3956180" cy="2789853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BADF36C-2D6D-4141-AB3A-01E15ABC19D4}"/>
              </a:ext>
            </a:extLst>
          </p:cNvPr>
          <p:cNvSpPr/>
          <p:nvPr/>
        </p:nvSpPr>
        <p:spPr>
          <a:xfrm>
            <a:off x="895739" y="2901820"/>
            <a:ext cx="3564823" cy="2341984"/>
          </a:xfrm>
          <a:prstGeom prst="ellipse">
            <a:avLst/>
          </a:prstGeom>
          <a:solidFill>
            <a:srgbClr val="48785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Flowchart: Connector 14">
            <a:extLst>
              <a:ext uri="{FF2B5EF4-FFF2-40B4-BE49-F238E27FC236}">
                <a16:creationId xmlns:a16="http://schemas.microsoft.com/office/drawing/2014/main" id="{D0C59927-E78D-447C-96C8-AC4FEBEA5587}"/>
              </a:ext>
            </a:extLst>
          </p:cNvPr>
          <p:cNvSpPr/>
          <p:nvPr/>
        </p:nvSpPr>
        <p:spPr>
          <a:xfrm>
            <a:off x="1754155" y="3261330"/>
            <a:ext cx="2554007" cy="1735494"/>
          </a:xfrm>
          <a:prstGeom prst="flowChartConnector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Flowchart: Connector 15">
            <a:extLst>
              <a:ext uri="{FF2B5EF4-FFF2-40B4-BE49-F238E27FC236}">
                <a16:creationId xmlns:a16="http://schemas.microsoft.com/office/drawing/2014/main" id="{4AC5C2D2-3656-436F-BA5A-3D95A5B9C1BD}"/>
              </a:ext>
            </a:extLst>
          </p:cNvPr>
          <p:cNvSpPr/>
          <p:nvPr/>
        </p:nvSpPr>
        <p:spPr>
          <a:xfrm>
            <a:off x="2500604" y="3626405"/>
            <a:ext cx="1667599" cy="1056785"/>
          </a:xfrm>
          <a:prstGeom prst="flowChartConnector">
            <a:avLst/>
          </a:prstGeom>
          <a:solidFill>
            <a:srgbClr val="FFDE8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28DA050-349B-48CB-ABC3-597AD33EC1ED}"/>
              </a:ext>
            </a:extLst>
          </p:cNvPr>
          <p:cNvSpPr txBox="1"/>
          <p:nvPr/>
        </p:nvSpPr>
        <p:spPr>
          <a:xfrm>
            <a:off x="643812" y="2668063"/>
            <a:ext cx="17168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>
                <a:solidFill>
                  <a:schemeClr val="bg1"/>
                </a:solidFill>
                <a:latin typeface="Bookman Old Style" panose="02050604050505020204" pitchFamily="18" charset="0"/>
              </a:rPr>
              <a:t>Data science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35DD3B1-D4E1-4752-8251-5CECA493E391}"/>
              </a:ext>
            </a:extLst>
          </p:cNvPr>
          <p:cNvSpPr txBox="1"/>
          <p:nvPr/>
        </p:nvSpPr>
        <p:spPr>
          <a:xfrm>
            <a:off x="902222" y="3713958"/>
            <a:ext cx="9141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1" dirty="0">
                <a:latin typeface="Agency FB" panose="020B0503020202020204" pitchFamily="34" charset="0"/>
              </a:rPr>
              <a:t>Artificial intelligence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344E3EF-4E61-4E99-A0AB-A04E170BEF84}"/>
              </a:ext>
            </a:extLst>
          </p:cNvPr>
          <p:cNvSpPr txBox="1"/>
          <p:nvPr/>
        </p:nvSpPr>
        <p:spPr>
          <a:xfrm>
            <a:off x="1822842" y="3713958"/>
            <a:ext cx="9141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1" dirty="0">
                <a:latin typeface="Agency FB" panose="020B0503020202020204" pitchFamily="34" charset="0"/>
              </a:rPr>
              <a:t>Machine learning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9604738-4B6E-42F7-8638-B6C9AED0BADF}"/>
              </a:ext>
            </a:extLst>
          </p:cNvPr>
          <p:cNvSpPr txBox="1"/>
          <p:nvPr/>
        </p:nvSpPr>
        <p:spPr>
          <a:xfrm>
            <a:off x="3131843" y="3867467"/>
            <a:ext cx="9141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1" dirty="0">
                <a:latin typeface="Agency FB" panose="020B0503020202020204" pitchFamily="34" charset="0"/>
              </a:rPr>
              <a:t>Deep learning</a:t>
            </a:r>
          </a:p>
        </p:txBody>
      </p:sp>
    </p:spTree>
    <p:extLst>
      <p:ext uri="{BB962C8B-B14F-4D97-AF65-F5344CB8AC3E}">
        <p14:creationId xmlns:p14="http://schemas.microsoft.com/office/powerpoint/2010/main" val="21360784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914BCB2-52A6-4987-A043-8CF1A19C945D}"/>
              </a:ext>
            </a:extLst>
          </p:cNvPr>
          <p:cNvSpPr/>
          <p:nvPr/>
        </p:nvSpPr>
        <p:spPr>
          <a:xfrm>
            <a:off x="0" y="6160981"/>
            <a:ext cx="12230100" cy="68566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2284026-AEAF-4FC1-AFA0-C523D8A18CB9}"/>
              </a:ext>
            </a:extLst>
          </p:cNvPr>
          <p:cNvSpPr/>
          <p:nvPr/>
        </p:nvSpPr>
        <p:spPr>
          <a:xfrm>
            <a:off x="0" y="6179643"/>
            <a:ext cx="12230100" cy="68566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15">
            <a:extLst>
              <a:ext uri="{FF2B5EF4-FFF2-40B4-BE49-F238E27FC236}">
                <a16:creationId xmlns:a16="http://schemas.microsoft.com/office/drawing/2014/main" id="{CBC4F027-A259-44E3-B024-97F1CA8132DA}"/>
              </a:ext>
            </a:extLst>
          </p:cNvPr>
          <p:cNvSpPr txBox="1"/>
          <p:nvPr/>
        </p:nvSpPr>
        <p:spPr>
          <a:xfrm>
            <a:off x="93657" y="6474217"/>
            <a:ext cx="449072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>
                <a:solidFill>
                  <a:schemeClr val="bg1"/>
                </a:solidFill>
                <a:latin typeface="Bookman Old Style" panose="02050604050505020204" charset="0"/>
                <a:cs typeface="Bookman Old Style" panose="02050604050505020204" charset="0"/>
              </a:rPr>
              <a:t>©</a:t>
            </a:r>
            <a:r>
              <a:rPr lang="en-US" sz="1400" dirty="0">
                <a:solidFill>
                  <a:schemeClr val="bg1"/>
                </a:solidFill>
                <a:latin typeface="Bookman Old Style" panose="02050604050505020204" charset="0"/>
                <a:cs typeface="Bookman Old Style" panose="0205060405050502020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Bookman Old Style" panose="02050604050505020204" charset="0"/>
                <a:cs typeface="Bookman Old Style" panose="02050604050505020204" charset="0"/>
              </a:rPr>
              <a:t>Sigtech</a:t>
            </a:r>
            <a:r>
              <a:rPr lang="en-US" sz="1400" dirty="0">
                <a:solidFill>
                  <a:schemeClr val="bg1"/>
                </a:solidFill>
                <a:latin typeface="Bookman Old Style" panose="02050604050505020204" charset="0"/>
                <a:cs typeface="Bookman Old Style" panose="02050604050505020204" charset="0"/>
              </a:rPr>
              <a:t> Wireless Tech</a:t>
            </a:r>
            <a:r>
              <a:rPr lang="en-US" sz="1400" dirty="0">
                <a:solidFill>
                  <a:schemeClr val="bg1"/>
                </a:solidFill>
                <a:latin typeface="Bookman Old Style" panose="02050604050505020204" charset="0"/>
                <a:cs typeface="Bookman Old Style" panose="02050604050505020204" charset="0"/>
                <a:sym typeface="+mn-ea"/>
              </a:rPr>
              <a:t>nologies Pvt Ltd.</a:t>
            </a:r>
            <a:r>
              <a:rPr lang="en-US" sz="1400" dirty="0">
                <a:solidFill>
                  <a:schemeClr val="bg1"/>
                </a:solidFill>
                <a:latin typeface="Bookman Old Style" panose="02050604050505020204" charset="0"/>
                <a:cs typeface="Bookman Old Style" panose="02050604050505020204" charset="0"/>
              </a:rPr>
              <a:t>, 2021</a:t>
            </a:r>
          </a:p>
        </p:txBody>
      </p:sp>
      <p:pic>
        <p:nvPicPr>
          <p:cNvPr id="7" name="Picture 6" descr="Sigtech logo">
            <a:extLst>
              <a:ext uri="{FF2B5EF4-FFF2-40B4-BE49-F238E27FC236}">
                <a16:creationId xmlns:a16="http://schemas.microsoft.com/office/drawing/2014/main" id="{08E7F7BB-8DBB-4C73-9404-6E4062D95A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3408" y="6234187"/>
            <a:ext cx="1384935" cy="577215"/>
          </a:xfrm>
          <a:prstGeom prst="rect">
            <a:avLst/>
          </a:prstGeom>
        </p:spPr>
      </p:pic>
      <p:sp>
        <p:nvSpPr>
          <p:cNvPr id="10" name="Flowchart: Connector 9">
            <a:extLst>
              <a:ext uri="{FF2B5EF4-FFF2-40B4-BE49-F238E27FC236}">
                <a16:creationId xmlns:a16="http://schemas.microsoft.com/office/drawing/2014/main" id="{729BE404-D949-4A08-9780-C1EFBDBBC5F9}"/>
              </a:ext>
            </a:extLst>
          </p:cNvPr>
          <p:cNvSpPr/>
          <p:nvPr/>
        </p:nvSpPr>
        <p:spPr>
          <a:xfrm>
            <a:off x="5275294" y="89415"/>
            <a:ext cx="1679511" cy="1595535"/>
          </a:xfrm>
          <a:prstGeom prst="flowChartConnector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Flowchart: Connector 10">
            <a:extLst>
              <a:ext uri="{FF2B5EF4-FFF2-40B4-BE49-F238E27FC236}">
                <a16:creationId xmlns:a16="http://schemas.microsoft.com/office/drawing/2014/main" id="{AC90518B-5283-424C-819A-A157A9FDBA0D}"/>
              </a:ext>
            </a:extLst>
          </p:cNvPr>
          <p:cNvSpPr/>
          <p:nvPr/>
        </p:nvSpPr>
        <p:spPr>
          <a:xfrm>
            <a:off x="3220871" y="1833465"/>
            <a:ext cx="1679511" cy="1595535"/>
          </a:xfrm>
          <a:prstGeom prst="flowChartConnector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Flowchart: Connector 11">
            <a:extLst>
              <a:ext uri="{FF2B5EF4-FFF2-40B4-BE49-F238E27FC236}">
                <a16:creationId xmlns:a16="http://schemas.microsoft.com/office/drawing/2014/main" id="{FC7B62FC-6AE8-4089-9977-58EA91B33E9B}"/>
              </a:ext>
            </a:extLst>
          </p:cNvPr>
          <p:cNvSpPr/>
          <p:nvPr/>
        </p:nvSpPr>
        <p:spPr>
          <a:xfrm>
            <a:off x="7291620" y="1833464"/>
            <a:ext cx="1679511" cy="1595535"/>
          </a:xfrm>
          <a:prstGeom prst="flowChartConnector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Flowchart: Connector 12">
            <a:extLst>
              <a:ext uri="{FF2B5EF4-FFF2-40B4-BE49-F238E27FC236}">
                <a16:creationId xmlns:a16="http://schemas.microsoft.com/office/drawing/2014/main" id="{E32F59DF-D604-4ACA-B127-AF02D7A6C1FB}"/>
              </a:ext>
            </a:extLst>
          </p:cNvPr>
          <p:cNvSpPr/>
          <p:nvPr/>
        </p:nvSpPr>
        <p:spPr>
          <a:xfrm>
            <a:off x="5256243" y="3473716"/>
            <a:ext cx="1679511" cy="1595535"/>
          </a:xfrm>
          <a:prstGeom prst="flowChartConnector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Arrow: Left-Right 13">
            <a:extLst>
              <a:ext uri="{FF2B5EF4-FFF2-40B4-BE49-F238E27FC236}">
                <a16:creationId xmlns:a16="http://schemas.microsoft.com/office/drawing/2014/main" id="{E26179ED-DD0A-40EF-9FFE-5A2D1D3ECC23}"/>
              </a:ext>
            </a:extLst>
          </p:cNvPr>
          <p:cNvSpPr/>
          <p:nvPr/>
        </p:nvSpPr>
        <p:spPr>
          <a:xfrm rot="18995967">
            <a:off x="4584378" y="1563649"/>
            <a:ext cx="809426" cy="261264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Arrow: Left-Right 14">
            <a:extLst>
              <a:ext uri="{FF2B5EF4-FFF2-40B4-BE49-F238E27FC236}">
                <a16:creationId xmlns:a16="http://schemas.microsoft.com/office/drawing/2014/main" id="{4F943928-DA28-49B6-AC65-BB74732E7BEC}"/>
              </a:ext>
            </a:extLst>
          </p:cNvPr>
          <p:cNvSpPr/>
          <p:nvPr/>
        </p:nvSpPr>
        <p:spPr>
          <a:xfrm rot="18995967">
            <a:off x="6698957" y="3333752"/>
            <a:ext cx="809426" cy="261264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Arrow: Left-Right 15">
            <a:extLst>
              <a:ext uri="{FF2B5EF4-FFF2-40B4-BE49-F238E27FC236}">
                <a16:creationId xmlns:a16="http://schemas.microsoft.com/office/drawing/2014/main" id="{9358994B-B0F9-4BFB-AE4F-EAF1DCCE9582}"/>
              </a:ext>
            </a:extLst>
          </p:cNvPr>
          <p:cNvSpPr/>
          <p:nvPr/>
        </p:nvSpPr>
        <p:spPr>
          <a:xfrm rot="2994678">
            <a:off x="4553971" y="3457795"/>
            <a:ext cx="809426" cy="261264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Arrow: Left-Right 16">
            <a:extLst>
              <a:ext uri="{FF2B5EF4-FFF2-40B4-BE49-F238E27FC236}">
                <a16:creationId xmlns:a16="http://schemas.microsoft.com/office/drawing/2014/main" id="{D118C3DA-23FD-4293-99BC-71631107870D}"/>
              </a:ext>
            </a:extLst>
          </p:cNvPr>
          <p:cNvSpPr/>
          <p:nvPr/>
        </p:nvSpPr>
        <p:spPr>
          <a:xfrm rot="2994678">
            <a:off x="6849334" y="1584407"/>
            <a:ext cx="809426" cy="261264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Arrow: Left-Right 17">
            <a:extLst>
              <a:ext uri="{FF2B5EF4-FFF2-40B4-BE49-F238E27FC236}">
                <a16:creationId xmlns:a16="http://schemas.microsoft.com/office/drawing/2014/main" id="{3DFCE34D-584F-4B16-8074-0100D12A1421}"/>
              </a:ext>
            </a:extLst>
          </p:cNvPr>
          <p:cNvSpPr/>
          <p:nvPr/>
        </p:nvSpPr>
        <p:spPr>
          <a:xfrm>
            <a:off x="5353464" y="2419496"/>
            <a:ext cx="1523170" cy="319674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Flowchart: Connector 18">
            <a:extLst>
              <a:ext uri="{FF2B5EF4-FFF2-40B4-BE49-F238E27FC236}">
                <a16:creationId xmlns:a16="http://schemas.microsoft.com/office/drawing/2014/main" id="{D27F4EA7-A0DB-4028-B5E4-CEE7D2CC573E}"/>
              </a:ext>
            </a:extLst>
          </p:cNvPr>
          <p:cNvSpPr/>
          <p:nvPr/>
        </p:nvSpPr>
        <p:spPr>
          <a:xfrm>
            <a:off x="2817843" y="346185"/>
            <a:ext cx="1088021" cy="1053296"/>
          </a:xfrm>
          <a:prstGeom prst="flowChartConnector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Flowchart: Connector 19">
            <a:extLst>
              <a:ext uri="{FF2B5EF4-FFF2-40B4-BE49-F238E27FC236}">
                <a16:creationId xmlns:a16="http://schemas.microsoft.com/office/drawing/2014/main" id="{46B8C00C-9F27-4232-A6AD-06AB77BA8050}"/>
              </a:ext>
            </a:extLst>
          </p:cNvPr>
          <p:cNvSpPr/>
          <p:nvPr/>
        </p:nvSpPr>
        <p:spPr>
          <a:xfrm>
            <a:off x="8388713" y="3996316"/>
            <a:ext cx="1088021" cy="1053296"/>
          </a:xfrm>
          <a:prstGeom prst="flowChartConnector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F171C9EC-1ED6-4428-9AA8-EE6DAC167393}"/>
              </a:ext>
            </a:extLst>
          </p:cNvPr>
          <p:cNvSpPr/>
          <p:nvPr/>
        </p:nvSpPr>
        <p:spPr>
          <a:xfrm>
            <a:off x="3994068" y="728253"/>
            <a:ext cx="1180617" cy="2866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CC5DF9CC-56D3-4576-B22B-7FC2E942A59E}"/>
              </a:ext>
            </a:extLst>
          </p:cNvPr>
          <p:cNvSpPr/>
          <p:nvPr/>
        </p:nvSpPr>
        <p:spPr>
          <a:xfrm>
            <a:off x="1628925" y="2501080"/>
            <a:ext cx="1446835" cy="842756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B2B3E01B-D127-4ECA-A771-93CF9A0DBE9C}"/>
              </a:ext>
            </a:extLst>
          </p:cNvPr>
          <p:cNvSpPr/>
          <p:nvPr/>
        </p:nvSpPr>
        <p:spPr>
          <a:xfrm>
            <a:off x="9155299" y="3074170"/>
            <a:ext cx="1446835" cy="842756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55175B0D-F0D8-4EE3-B031-5F7E3134F483}"/>
              </a:ext>
            </a:extLst>
          </p:cNvPr>
          <p:cNvSpPr/>
          <p:nvPr/>
        </p:nvSpPr>
        <p:spPr>
          <a:xfrm>
            <a:off x="1649658" y="3451571"/>
            <a:ext cx="1446835" cy="842756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FC6A5D74-A9A8-427A-8BB8-EB4D39E7D998}"/>
              </a:ext>
            </a:extLst>
          </p:cNvPr>
          <p:cNvSpPr/>
          <p:nvPr/>
        </p:nvSpPr>
        <p:spPr>
          <a:xfrm>
            <a:off x="1674736" y="4384898"/>
            <a:ext cx="1446835" cy="842756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E7E7E7C1-5765-425D-9B51-61E9611D6B48}"/>
              </a:ext>
            </a:extLst>
          </p:cNvPr>
          <p:cNvSpPr/>
          <p:nvPr/>
        </p:nvSpPr>
        <p:spPr>
          <a:xfrm>
            <a:off x="9135194" y="1263572"/>
            <a:ext cx="1446835" cy="842756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C25182A9-0B11-4C2C-9826-1E8424B762D2}"/>
              </a:ext>
            </a:extLst>
          </p:cNvPr>
          <p:cNvSpPr/>
          <p:nvPr/>
        </p:nvSpPr>
        <p:spPr>
          <a:xfrm>
            <a:off x="9155298" y="2173085"/>
            <a:ext cx="1446835" cy="842756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 dirty="0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60EBBBBF-ED5B-4EB5-B908-2B7CE64B18C1}"/>
              </a:ext>
            </a:extLst>
          </p:cNvPr>
          <p:cNvSpPr/>
          <p:nvPr/>
        </p:nvSpPr>
        <p:spPr>
          <a:xfrm>
            <a:off x="9135193" y="360534"/>
            <a:ext cx="1446835" cy="842756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FA9DD2D-1BCE-47EE-8241-460694B1A4EF}"/>
              </a:ext>
            </a:extLst>
          </p:cNvPr>
          <p:cNvSpPr txBox="1"/>
          <p:nvPr/>
        </p:nvSpPr>
        <p:spPr>
          <a:xfrm>
            <a:off x="5460718" y="574825"/>
            <a:ext cx="17546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>
                <a:solidFill>
                  <a:schemeClr val="bg1"/>
                </a:solidFill>
                <a:latin typeface="Arial Narrow" panose="020B0606020202030204" pitchFamily="34" charset="0"/>
              </a:rPr>
              <a:t>Business Understanding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ED03E35-999E-47FE-9E7C-AB1BA8231ECC}"/>
              </a:ext>
            </a:extLst>
          </p:cNvPr>
          <p:cNvSpPr txBox="1"/>
          <p:nvPr/>
        </p:nvSpPr>
        <p:spPr>
          <a:xfrm>
            <a:off x="5456959" y="4129614"/>
            <a:ext cx="17546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>
                <a:solidFill>
                  <a:schemeClr val="bg1"/>
                </a:solidFill>
                <a:latin typeface="Arial Narrow" panose="020B0606020202030204" pitchFamily="34" charset="0"/>
              </a:rPr>
              <a:t>Deployment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155B948-B26D-485C-9943-C26954377730}"/>
              </a:ext>
            </a:extLst>
          </p:cNvPr>
          <p:cNvSpPr txBox="1"/>
          <p:nvPr/>
        </p:nvSpPr>
        <p:spPr>
          <a:xfrm>
            <a:off x="3558360" y="2463652"/>
            <a:ext cx="17546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>
                <a:solidFill>
                  <a:schemeClr val="bg1"/>
                </a:solidFill>
                <a:latin typeface="Arial Narrow" panose="020B0606020202030204" pitchFamily="34" charset="0"/>
              </a:rPr>
              <a:t>Modelling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234EEB7-A406-4757-A7F3-7A09339679EA}"/>
              </a:ext>
            </a:extLst>
          </p:cNvPr>
          <p:cNvSpPr txBox="1"/>
          <p:nvPr/>
        </p:nvSpPr>
        <p:spPr>
          <a:xfrm>
            <a:off x="7519228" y="2165873"/>
            <a:ext cx="13799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>
                <a:solidFill>
                  <a:schemeClr val="bg1"/>
                </a:solidFill>
                <a:latin typeface="Arial Narrow" panose="020B0606020202030204" pitchFamily="34" charset="0"/>
              </a:rPr>
              <a:t>Data Acquisition &amp; Understanding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013458F-EF48-4D3B-84D5-B71C4372B88A}"/>
              </a:ext>
            </a:extLst>
          </p:cNvPr>
          <p:cNvSpPr txBox="1"/>
          <p:nvPr/>
        </p:nvSpPr>
        <p:spPr>
          <a:xfrm>
            <a:off x="8606071" y="4317212"/>
            <a:ext cx="17546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>
                <a:solidFill>
                  <a:schemeClr val="bg1"/>
                </a:solidFill>
                <a:latin typeface="Arial Narrow" panose="020B0606020202030204" pitchFamily="34" charset="0"/>
              </a:rPr>
              <a:t>End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068E829-4FF5-4DE9-8207-15D506CF4A69}"/>
              </a:ext>
            </a:extLst>
          </p:cNvPr>
          <p:cNvSpPr txBox="1"/>
          <p:nvPr/>
        </p:nvSpPr>
        <p:spPr>
          <a:xfrm>
            <a:off x="3145725" y="708330"/>
            <a:ext cx="17546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>
                <a:solidFill>
                  <a:schemeClr val="bg1"/>
                </a:solidFill>
                <a:latin typeface="Arial Narrow" panose="020B0606020202030204" pitchFamily="34" charset="0"/>
              </a:rPr>
              <a:t>Start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2A28AB0-D8E2-44E1-B2DE-9F91DD6BD706}"/>
              </a:ext>
            </a:extLst>
          </p:cNvPr>
          <p:cNvSpPr txBox="1"/>
          <p:nvPr/>
        </p:nvSpPr>
        <p:spPr>
          <a:xfrm>
            <a:off x="1763753" y="2601771"/>
            <a:ext cx="17546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>
                <a:solidFill>
                  <a:schemeClr val="bg1"/>
                </a:solidFill>
                <a:latin typeface="Arial Narrow" panose="020B0606020202030204" pitchFamily="34" charset="0"/>
              </a:rPr>
              <a:t>Feature Engineering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5E86E77-6304-48D9-A98C-CB6A78CD9911}"/>
              </a:ext>
            </a:extLst>
          </p:cNvPr>
          <p:cNvSpPr txBox="1"/>
          <p:nvPr/>
        </p:nvSpPr>
        <p:spPr>
          <a:xfrm>
            <a:off x="1873493" y="4473713"/>
            <a:ext cx="12373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>
                <a:solidFill>
                  <a:schemeClr val="bg1"/>
                </a:solidFill>
                <a:latin typeface="Arial Narrow" panose="020B0606020202030204" pitchFamily="34" charset="0"/>
              </a:rPr>
              <a:t>Model Evaluation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534F277-34F8-4706-B068-BF6AD05BF184}"/>
              </a:ext>
            </a:extLst>
          </p:cNvPr>
          <p:cNvSpPr txBox="1"/>
          <p:nvPr/>
        </p:nvSpPr>
        <p:spPr>
          <a:xfrm>
            <a:off x="1714518" y="3715486"/>
            <a:ext cx="17546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>
                <a:solidFill>
                  <a:schemeClr val="bg1"/>
                </a:solidFill>
                <a:latin typeface="Arial Narrow" panose="020B0606020202030204" pitchFamily="34" charset="0"/>
              </a:rPr>
              <a:t>Model Training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A7239EA-F311-4D1E-AD1C-974ABA5F132C}"/>
              </a:ext>
            </a:extLst>
          </p:cNvPr>
          <p:cNvSpPr txBox="1"/>
          <p:nvPr/>
        </p:nvSpPr>
        <p:spPr>
          <a:xfrm>
            <a:off x="9296109" y="573818"/>
            <a:ext cx="17546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>
                <a:solidFill>
                  <a:schemeClr val="bg1"/>
                </a:solidFill>
                <a:latin typeface="Arial Narrow" panose="020B0606020202030204" pitchFamily="34" charset="0"/>
              </a:rPr>
              <a:t>Data Source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2AB3C09-9120-4E08-8796-091EDB6B55DA}"/>
              </a:ext>
            </a:extLst>
          </p:cNvPr>
          <p:cNvSpPr txBox="1"/>
          <p:nvPr/>
        </p:nvSpPr>
        <p:spPr>
          <a:xfrm>
            <a:off x="9362863" y="1459075"/>
            <a:ext cx="17546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>
                <a:solidFill>
                  <a:schemeClr val="bg1"/>
                </a:solidFill>
                <a:latin typeface="Arial Narrow" panose="020B0606020202030204" pitchFamily="34" charset="0"/>
              </a:rPr>
              <a:t>Pipeline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81DC464-EC09-4BE5-80B6-32CBB9B0D2A2}"/>
              </a:ext>
            </a:extLst>
          </p:cNvPr>
          <p:cNvSpPr txBox="1"/>
          <p:nvPr/>
        </p:nvSpPr>
        <p:spPr>
          <a:xfrm>
            <a:off x="9362864" y="2443720"/>
            <a:ext cx="17546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>
                <a:solidFill>
                  <a:schemeClr val="bg1"/>
                </a:solidFill>
                <a:latin typeface="Arial Narrow" panose="020B0606020202030204" pitchFamily="34" charset="0"/>
              </a:rPr>
              <a:t>Environment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C7A8659-8BF0-42A7-87DF-14B991E8F922}"/>
              </a:ext>
            </a:extLst>
          </p:cNvPr>
          <p:cNvSpPr txBox="1"/>
          <p:nvPr/>
        </p:nvSpPr>
        <p:spPr>
          <a:xfrm>
            <a:off x="9320595" y="3082598"/>
            <a:ext cx="17546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>
                <a:solidFill>
                  <a:schemeClr val="bg1"/>
                </a:solidFill>
                <a:latin typeface="Arial Narrow" panose="020B0606020202030204" pitchFamily="34" charset="0"/>
              </a:rPr>
              <a:t>Wrangling, Exploration &amp; Cleaning</a:t>
            </a:r>
          </a:p>
        </p:txBody>
      </p:sp>
      <p:sp>
        <p:nvSpPr>
          <p:cNvPr id="46" name="Arrow: Right 45">
            <a:extLst>
              <a:ext uri="{FF2B5EF4-FFF2-40B4-BE49-F238E27FC236}">
                <a16:creationId xmlns:a16="http://schemas.microsoft.com/office/drawing/2014/main" id="{17D46E0E-BC0E-44BE-BA7B-B1AE1036DDB4}"/>
              </a:ext>
            </a:extLst>
          </p:cNvPr>
          <p:cNvSpPr/>
          <p:nvPr/>
        </p:nvSpPr>
        <p:spPr>
          <a:xfrm>
            <a:off x="7024295" y="4058454"/>
            <a:ext cx="1283915" cy="963455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3F4DE28-2FD7-430D-A949-25D0A33C34B7}"/>
              </a:ext>
            </a:extLst>
          </p:cNvPr>
          <p:cNvSpPr txBox="1"/>
          <p:nvPr/>
        </p:nvSpPr>
        <p:spPr>
          <a:xfrm>
            <a:off x="7024295" y="4250668"/>
            <a:ext cx="17546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>
                <a:solidFill>
                  <a:sysClr val="windowText" lastClr="000000"/>
                </a:solidFill>
                <a:latin typeface="Arial Narrow" panose="020B0606020202030204" pitchFamily="34" charset="0"/>
              </a:rPr>
              <a:t>Customer Acceptance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C628B52-89BA-44EB-89A4-379EF8D1BE88}"/>
              </a:ext>
            </a:extLst>
          </p:cNvPr>
          <p:cNvSpPr txBox="1"/>
          <p:nvPr/>
        </p:nvSpPr>
        <p:spPr>
          <a:xfrm>
            <a:off x="12419" y="2522541"/>
            <a:ext cx="181643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1" dirty="0">
                <a:latin typeface="Agency FB" panose="020B0503020202020204" pitchFamily="34" charset="0"/>
              </a:rPr>
              <a:t>Transform, Binning Temporal, Text, Image, Feature Selection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23D887B-0724-4A51-91BF-A849EAC4BD1C}"/>
              </a:ext>
            </a:extLst>
          </p:cNvPr>
          <p:cNvSpPr txBox="1"/>
          <p:nvPr/>
        </p:nvSpPr>
        <p:spPr>
          <a:xfrm>
            <a:off x="-19407" y="3438240"/>
            <a:ext cx="180868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1" dirty="0">
                <a:latin typeface="Agency FB" panose="020B0503020202020204" pitchFamily="34" charset="0"/>
              </a:rPr>
              <a:t>Algorithms, Ensemble, Parameter Tuning, Model management, Retraining. 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D25658D-25D2-4F59-BCFE-8A0DA9C2A055}"/>
              </a:ext>
            </a:extLst>
          </p:cNvPr>
          <p:cNvSpPr txBox="1"/>
          <p:nvPr/>
        </p:nvSpPr>
        <p:spPr>
          <a:xfrm>
            <a:off x="-11308" y="4514294"/>
            <a:ext cx="18086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1" dirty="0">
                <a:latin typeface="Agency FB" panose="020B0503020202020204" pitchFamily="34" charset="0"/>
              </a:rPr>
              <a:t>Cross Validation, Model Reporting, A/B Testing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8B9C6FE-6FB3-44E8-B8B1-2FC91B3B8F46}"/>
              </a:ext>
            </a:extLst>
          </p:cNvPr>
          <p:cNvSpPr txBox="1"/>
          <p:nvPr/>
        </p:nvSpPr>
        <p:spPr>
          <a:xfrm>
            <a:off x="10604343" y="1369861"/>
            <a:ext cx="16030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1" dirty="0">
                <a:latin typeface="Agency FB" panose="020B0503020202020204" pitchFamily="34" charset="0"/>
              </a:rPr>
              <a:t>Streaming vs Batch low vs High frequency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E3628E1-FA81-495A-BFE5-4087671638AC}"/>
              </a:ext>
            </a:extLst>
          </p:cNvPr>
          <p:cNvSpPr txBox="1"/>
          <p:nvPr/>
        </p:nvSpPr>
        <p:spPr>
          <a:xfrm>
            <a:off x="10599076" y="2109829"/>
            <a:ext cx="18164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1" dirty="0">
                <a:latin typeface="Agency FB" panose="020B0503020202020204" pitchFamily="34" charset="0"/>
              </a:rPr>
              <a:t>On-Premises vs cloud database vs data lake vs small vs medium vs big data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74AB7280-228C-4173-87E6-4331A2628551}"/>
              </a:ext>
            </a:extLst>
          </p:cNvPr>
          <p:cNvSpPr txBox="1"/>
          <p:nvPr/>
        </p:nvSpPr>
        <p:spPr>
          <a:xfrm>
            <a:off x="10605261" y="3073267"/>
            <a:ext cx="18164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1" dirty="0">
                <a:latin typeface="Agency FB" panose="020B0503020202020204" pitchFamily="34" charset="0"/>
              </a:rPr>
              <a:t>Structured vs unstructured data validation and clean-up visualisation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4CDE0160-664D-410D-9D5E-1FAA68E3C8A0}"/>
              </a:ext>
            </a:extLst>
          </p:cNvPr>
          <p:cNvSpPr txBox="1"/>
          <p:nvPr/>
        </p:nvSpPr>
        <p:spPr>
          <a:xfrm>
            <a:off x="10599076" y="430930"/>
            <a:ext cx="18164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1" dirty="0">
                <a:latin typeface="Agency FB" panose="020B0503020202020204" pitchFamily="34" charset="0"/>
              </a:rPr>
              <a:t>On-Premises vs Cloud Database vs Files</a:t>
            </a: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7E094A47-4BD5-4D49-9A27-72A2EAD96D50}"/>
              </a:ext>
            </a:extLst>
          </p:cNvPr>
          <p:cNvSpPr/>
          <p:nvPr/>
        </p:nvSpPr>
        <p:spPr>
          <a:xfrm>
            <a:off x="5372899" y="5128225"/>
            <a:ext cx="1651395" cy="562653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17B6EBEF-7126-4790-9692-D1433B401970}"/>
              </a:ext>
            </a:extLst>
          </p:cNvPr>
          <p:cNvSpPr txBox="1"/>
          <p:nvPr/>
        </p:nvSpPr>
        <p:spPr>
          <a:xfrm>
            <a:off x="5313017" y="5167658"/>
            <a:ext cx="17546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1" dirty="0">
                <a:solidFill>
                  <a:schemeClr val="bg1"/>
                </a:solidFill>
                <a:latin typeface="Arial Narrow" panose="020B0606020202030204" pitchFamily="34" charset="0"/>
              </a:rPr>
              <a:t>Scoring,Performance, monitoring etc,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4A5A8F86-2989-4FBF-A29F-60C81F452166}"/>
              </a:ext>
            </a:extLst>
          </p:cNvPr>
          <p:cNvSpPr txBox="1"/>
          <p:nvPr/>
        </p:nvSpPr>
        <p:spPr>
          <a:xfrm>
            <a:off x="93657" y="254643"/>
            <a:ext cx="2379828" cy="15696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3200" dirty="0">
                <a:solidFill>
                  <a:schemeClr val="accent1">
                    <a:lumMod val="50000"/>
                  </a:schemeClr>
                </a:solidFill>
                <a:latin typeface="Algerian" panose="04020705040A02060702" pitchFamily="82" charset="0"/>
              </a:rPr>
              <a:t>DATA SCIENCE LIFE CYCLE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0EFB659-22DC-492B-9272-0B6BB36B3E72}"/>
              </a:ext>
            </a:extLst>
          </p:cNvPr>
          <p:cNvSpPr/>
          <p:nvPr/>
        </p:nvSpPr>
        <p:spPr>
          <a:xfrm>
            <a:off x="3732807" y="3947421"/>
            <a:ext cx="720000" cy="72000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DB8ACD64-1D5F-46B7-AE69-3927F7A6BB16}"/>
              </a:ext>
            </a:extLst>
          </p:cNvPr>
          <p:cNvSpPr/>
          <p:nvPr/>
        </p:nvSpPr>
        <p:spPr>
          <a:xfrm>
            <a:off x="3365933" y="4766100"/>
            <a:ext cx="720000" cy="72000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EE25751B-3748-45DD-9DCA-6AECFBB2F832}"/>
              </a:ext>
            </a:extLst>
          </p:cNvPr>
          <p:cNvSpPr/>
          <p:nvPr/>
        </p:nvSpPr>
        <p:spPr>
          <a:xfrm>
            <a:off x="4183527" y="4778899"/>
            <a:ext cx="720000" cy="72000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002ADD-8C4C-48BD-832C-45D10D9FE303}"/>
              </a:ext>
            </a:extLst>
          </p:cNvPr>
          <p:cNvSpPr txBox="1"/>
          <p:nvPr/>
        </p:nvSpPr>
        <p:spPr>
          <a:xfrm>
            <a:off x="3850747" y="4094976"/>
            <a:ext cx="5096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Agency FB" panose="020B0503020202020204" pitchFamily="34" charset="0"/>
              </a:rPr>
              <a:t>Model store</a:t>
            </a:r>
            <a:endParaRPr lang="en-IN" sz="1200" b="1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C723D86-266E-4B1A-BD8E-F61F76203AD8}"/>
              </a:ext>
            </a:extLst>
          </p:cNvPr>
          <p:cNvSpPr txBox="1"/>
          <p:nvPr/>
        </p:nvSpPr>
        <p:spPr>
          <a:xfrm>
            <a:off x="3439519" y="4931609"/>
            <a:ext cx="6388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Agency FB" panose="020B0503020202020204" pitchFamily="34" charset="0"/>
              </a:rPr>
              <a:t>Web services</a:t>
            </a:r>
            <a:endParaRPr lang="en-IN" sz="1200" b="1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A773ED1-2FCC-403D-8E81-DCA82C796975}"/>
              </a:ext>
            </a:extLst>
          </p:cNvPr>
          <p:cNvSpPr txBox="1"/>
          <p:nvPr/>
        </p:nvSpPr>
        <p:spPr>
          <a:xfrm>
            <a:off x="4174474" y="4943601"/>
            <a:ext cx="8860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Agency FB" panose="020B0503020202020204" pitchFamily="34" charset="0"/>
              </a:rPr>
              <a:t>Intelligent applications</a:t>
            </a:r>
            <a:endParaRPr lang="en-IN" sz="1200" b="1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8" name="Arrow: Curved Right 7">
            <a:extLst>
              <a:ext uri="{FF2B5EF4-FFF2-40B4-BE49-F238E27FC236}">
                <a16:creationId xmlns:a16="http://schemas.microsoft.com/office/drawing/2014/main" id="{B8B3A25F-8ACA-49EA-BA7F-673F364470DB}"/>
              </a:ext>
            </a:extLst>
          </p:cNvPr>
          <p:cNvSpPr/>
          <p:nvPr/>
        </p:nvSpPr>
        <p:spPr>
          <a:xfrm>
            <a:off x="3155211" y="4900177"/>
            <a:ext cx="162073" cy="479401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9" name="Arrow: Curved Left 28">
            <a:extLst>
              <a:ext uri="{FF2B5EF4-FFF2-40B4-BE49-F238E27FC236}">
                <a16:creationId xmlns:a16="http://schemas.microsoft.com/office/drawing/2014/main" id="{7A4943E4-EBEC-4AD6-9DA7-4F606C281D86}"/>
              </a:ext>
            </a:extLst>
          </p:cNvPr>
          <p:cNvSpPr/>
          <p:nvPr/>
        </p:nvSpPr>
        <p:spPr>
          <a:xfrm>
            <a:off x="5013754" y="4931609"/>
            <a:ext cx="199109" cy="461665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 w="57150"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66" name="Arrow: Curved Right 65">
            <a:extLst>
              <a:ext uri="{FF2B5EF4-FFF2-40B4-BE49-F238E27FC236}">
                <a16:creationId xmlns:a16="http://schemas.microsoft.com/office/drawing/2014/main" id="{A4A0FE53-FD52-4DF7-9E0F-422144200199}"/>
              </a:ext>
            </a:extLst>
          </p:cNvPr>
          <p:cNvSpPr/>
          <p:nvPr/>
        </p:nvSpPr>
        <p:spPr>
          <a:xfrm rot="10563172">
            <a:off x="4539275" y="4078271"/>
            <a:ext cx="203023" cy="497378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4472FC-5CE9-47FC-BC0D-34170F8FC6DE}"/>
              </a:ext>
            </a:extLst>
          </p:cNvPr>
          <p:cNvSpPr txBox="1"/>
          <p:nvPr/>
        </p:nvSpPr>
        <p:spPr>
          <a:xfrm>
            <a:off x="9672915" y="5911487"/>
            <a:ext cx="346591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Reference: Google images/data science life cycle</a:t>
            </a:r>
            <a:endParaRPr lang="en-IN" sz="900" dirty="0"/>
          </a:p>
        </p:txBody>
      </p:sp>
    </p:spTree>
    <p:extLst>
      <p:ext uri="{BB962C8B-B14F-4D97-AF65-F5344CB8AC3E}">
        <p14:creationId xmlns:p14="http://schemas.microsoft.com/office/powerpoint/2010/main" val="39444216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Connector 5">
            <a:extLst>
              <a:ext uri="{FF2B5EF4-FFF2-40B4-BE49-F238E27FC236}">
                <a16:creationId xmlns:a16="http://schemas.microsoft.com/office/drawing/2014/main" id="{778B3948-B174-4ADA-A110-C5B704384E34}"/>
              </a:ext>
            </a:extLst>
          </p:cNvPr>
          <p:cNvSpPr/>
          <p:nvPr/>
        </p:nvSpPr>
        <p:spPr>
          <a:xfrm>
            <a:off x="6742920" y="782500"/>
            <a:ext cx="1250303" cy="1194318"/>
          </a:xfrm>
          <a:prstGeom prst="flowChartConnector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Flowchart: Connector 6">
            <a:extLst>
              <a:ext uri="{FF2B5EF4-FFF2-40B4-BE49-F238E27FC236}">
                <a16:creationId xmlns:a16="http://schemas.microsoft.com/office/drawing/2014/main" id="{3B0253AB-0C37-416E-B422-0C2E139F5EEC}"/>
              </a:ext>
            </a:extLst>
          </p:cNvPr>
          <p:cNvSpPr/>
          <p:nvPr/>
        </p:nvSpPr>
        <p:spPr>
          <a:xfrm>
            <a:off x="4160673" y="4583243"/>
            <a:ext cx="1250303" cy="1194318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Flowchart: Connector 7">
            <a:extLst>
              <a:ext uri="{FF2B5EF4-FFF2-40B4-BE49-F238E27FC236}">
                <a16:creationId xmlns:a16="http://schemas.microsoft.com/office/drawing/2014/main" id="{97CB3BDB-8E9C-4036-92B7-698710465D7E}"/>
              </a:ext>
            </a:extLst>
          </p:cNvPr>
          <p:cNvSpPr/>
          <p:nvPr/>
        </p:nvSpPr>
        <p:spPr>
          <a:xfrm>
            <a:off x="4125119" y="2688000"/>
            <a:ext cx="1250303" cy="1194318"/>
          </a:xfrm>
          <a:prstGeom prst="flowChartConnector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Flowchart: Connector 8">
            <a:extLst>
              <a:ext uri="{FF2B5EF4-FFF2-40B4-BE49-F238E27FC236}">
                <a16:creationId xmlns:a16="http://schemas.microsoft.com/office/drawing/2014/main" id="{E970E2EE-EFAC-452E-9BBE-ED05C4765803}"/>
              </a:ext>
            </a:extLst>
          </p:cNvPr>
          <p:cNvSpPr/>
          <p:nvPr/>
        </p:nvSpPr>
        <p:spPr>
          <a:xfrm>
            <a:off x="4198775" y="797651"/>
            <a:ext cx="1250303" cy="1194318"/>
          </a:xfrm>
          <a:prstGeom prst="flowChartConnector">
            <a:avLst/>
          </a:prstGeom>
          <a:solidFill>
            <a:schemeClr val="accent1">
              <a:lumMod val="50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Flowchart: Connector 9">
            <a:extLst>
              <a:ext uri="{FF2B5EF4-FFF2-40B4-BE49-F238E27FC236}">
                <a16:creationId xmlns:a16="http://schemas.microsoft.com/office/drawing/2014/main" id="{9EC616F4-0415-4DE4-97B4-899E77D33F29}"/>
              </a:ext>
            </a:extLst>
          </p:cNvPr>
          <p:cNvSpPr/>
          <p:nvPr/>
        </p:nvSpPr>
        <p:spPr>
          <a:xfrm>
            <a:off x="6805086" y="2683500"/>
            <a:ext cx="1250303" cy="1194318"/>
          </a:xfrm>
          <a:prstGeom prst="flowChartConnector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Flowchart: Connector 10">
            <a:extLst>
              <a:ext uri="{FF2B5EF4-FFF2-40B4-BE49-F238E27FC236}">
                <a16:creationId xmlns:a16="http://schemas.microsoft.com/office/drawing/2014/main" id="{77C64EBF-BD6B-4EC6-8344-646461EE6F98}"/>
              </a:ext>
            </a:extLst>
          </p:cNvPr>
          <p:cNvSpPr/>
          <p:nvPr/>
        </p:nvSpPr>
        <p:spPr>
          <a:xfrm>
            <a:off x="6737734" y="4573119"/>
            <a:ext cx="1250303" cy="1194318"/>
          </a:xfrm>
          <a:prstGeom prst="flowChartConnector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7030A0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9987C51-33BB-45B6-AB76-1FB8A1B62AA2}"/>
              </a:ext>
            </a:extLst>
          </p:cNvPr>
          <p:cNvSpPr/>
          <p:nvPr/>
        </p:nvSpPr>
        <p:spPr>
          <a:xfrm>
            <a:off x="0" y="6173419"/>
            <a:ext cx="12192000" cy="71055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 Box 15">
            <a:extLst>
              <a:ext uri="{FF2B5EF4-FFF2-40B4-BE49-F238E27FC236}">
                <a16:creationId xmlns:a16="http://schemas.microsoft.com/office/drawing/2014/main" id="{6F75374F-FED7-43B6-A4E1-1FEDABD752F0}"/>
              </a:ext>
            </a:extLst>
          </p:cNvPr>
          <p:cNvSpPr txBox="1"/>
          <p:nvPr/>
        </p:nvSpPr>
        <p:spPr>
          <a:xfrm>
            <a:off x="93657" y="6474217"/>
            <a:ext cx="449072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>
                <a:solidFill>
                  <a:schemeClr val="bg1"/>
                </a:solidFill>
                <a:latin typeface="Bookman Old Style" panose="02050604050505020204" charset="0"/>
                <a:cs typeface="Bookman Old Style" panose="02050604050505020204" charset="0"/>
              </a:rPr>
              <a:t>©</a:t>
            </a:r>
            <a:r>
              <a:rPr lang="en-US" sz="1400" dirty="0">
                <a:solidFill>
                  <a:schemeClr val="bg1"/>
                </a:solidFill>
                <a:latin typeface="Bookman Old Style" panose="02050604050505020204" charset="0"/>
                <a:cs typeface="Bookman Old Style" panose="0205060405050502020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Bookman Old Style" panose="02050604050505020204" charset="0"/>
                <a:cs typeface="Bookman Old Style" panose="02050604050505020204" charset="0"/>
              </a:rPr>
              <a:t>Sigtech</a:t>
            </a:r>
            <a:r>
              <a:rPr lang="en-US" sz="1400" dirty="0">
                <a:solidFill>
                  <a:schemeClr val="bg1"/>
                </a:solidFill>
                <a:latin typeface="Bookman Old Style" panose="02050604050505020204" charset="0"/>
                <a:cs typeface="Bookman Old Style" panose="02050604050505020204" charset="0"/>
              </a:rPr>
              <a:t> Wireless Tech</a:t>
            </a:r>
            <a:r>
              <a:rPr lang="en-US" sz="1400" dirty="0">
                <a:solidFill>
                  <a:schemeClr val="bg1"/>
                </a:solidFill>
                <a:latin typeface="Bookman Old Style" panose="02050604050505020204" charset="0"/>
                <a:cs typeface="Bookman Old Style" panose="02050604050505020204" charset="0"/>
                <a:sym typeface="+mn-ea"/>
              </a:rPr>
              <a:t>nologies Pvt Ltd.</a:t>
            </a:r>
            <a:r>
              <a:rPr lang="en-US" sz="1400" dirty="0">
                <a:solidFill>
                  <a:schemeClr val="bg1"/>
                </a:solidFill>
                <a:latin typeface="Bookman Old Style" panose="02050604050505020204" charset="0"/>
                <a:cs typeface="Bookman Old Style" panose="02050604050505020204" charset="0"/>
              </a:rPr>
              <a:t>, 2021</a:t>
            </a:r>
          </a:p>
        </p:txBody>
      </p:sp>
      <p:pic>
        <p:nvPicPr>
          <p:cNvPr id="16" name="Picture 15" descr="Sigtech logo">
            <a:extLst>
              <a:ext uri="{FF2B5EF4-FFF2-40B4-BE49-F238E27FC236}">
                <a16:creationId xmlns:a16="http://schemas.microsoft.com/office/drawing/2014/main" id="{EE2557C7-764A-4685-8E56-EC50148484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3408" y="6234187"/>
            <a:ext cx="1384935" cy="577215"/>
          </a:xfrm>
          <a:prstGeom prst="rect">
            <a:avLst/>
          </a:prstGeom>
        </p:spPr>
      </p:pic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EACF1D3E-4C70-4364-9DA1-2E45D0A92BDB}"/>
              </a:ext>
            </a:extLst>
          </p:cNvPr>
          <p:cNvCxnSpPr>
            <a:endCxn id="9" idx="6"/>
          </p:cNvCxnSpPr>
          <p:nvPr/>
        </p:nvCxnSpPr>
        <p:spPr>
          <a:xfrm rot="5400000">
            <a:off x="5208874" y="772050"/>
            <a:ext cx="862965" cy="38255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10DC997D-1B7D-48C7-8057-9ACEE819F1C5}"/>
              </a:ext>
            </a:extLst>
          </p:cNvPr>
          <p:cNvCxnSpPr>
            <a:cxnSpLocks/>
          </p:cNvCxnSpPr>
          <p:nvPr/>
        </p:nvCxnSpPr>
        <p:spPr>
          <a:xfrm rot="5400000">
            <a:off x="4729913" y="2112705"/>
            <a:ext cx="1814745" cy="395074"/>
          </a:xfrm>
          <a:prstGeom prst="bentConnector3">
            <a:avLst>
              <a:gd name="adj1" fmla="val 9987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4981E909-395B-4D47-8467-98CC64932712}"/>
              </a:ext>
            </a:extLst>
          </p:cNvPr>
          <p:cNvCxnSpPr>
            <a:cxnSpLocks/>
          </p:cNvCxnSpPr>
          <p:nvPr/>
        </p:nvCxnSpPr>
        <p:spPr>
          <a:xfrm rot="5400000">
            <a:off x="4568603" y="4106152"/>
            <a:ext cx="2156025" cy="395074"/>
          </a:xfrm>
          <a:prstGeom prst="bentConnector3">
            <a:avLst>
              <a:gd name="adj1" fmla="val 10020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D8733D11-7A9C-450E-A813-4C27F686F2DF}"/>
              </a:ext>
            </a:extLst>
          </p:cNvPr>
          <p:cNvCxnSpPr>
            <a:cxnSpLocks/>
            <a:endCxn id="6" idx="2"/>
          </p:cNvCxnSpPr>
          <p:nvPr/>
        </p:nvCxnSpPr>
        <p:spPr>
          <a:xfrm rot="16200000" flipH="1">
            <a:off x="6099969" y="736707"/>
            <a:ext cx="831815" cy="45408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289CBD8A-EBE6-4769-92C5-66A03D353CC0}"/>
              </a:ext>
            </a:extLst>
          </p:cNvPr>
          <p:cNvCxnSpPr>
            <a:cxnSpLocks/>
          </p:cNvCxnSpPr>
          <p:nvPr/>
        </p:nvCxnSpPr>
        <p:spPr>
          <a:xfrm rot="16200000" flipH="1">
            <a:off x="5499698" y="2130482"/>
            <a:ext cx="2026132" cy="45408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F9148D6D-53D8-496A-8E62-D5D7B8813020}"/>
              </a:ext>
            </a:extLst>
          </p:cNvPr>
          <p:cNvCxnSpPr>
            <a:cxnSpLocks/>
          </p:cNvCxnSpPr>
          <p:nvPr/>
        </p:nvCxnSpPr>
        <p:spPr>
          <a:xfrm rot="16200000" flipH="1">
            <a:off x="5503884" y="4105752"/>
            <a:ext cx="2026132" cy="45408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9F8B3589-2DFA-4BDE-8ECF-BAEC7FE03A16}"/>
              </a:ext>
            </a:extLst>
          </p:cNvPr>
          <p:cNvSpPr txBox="1"/>
          <p:nvPr/>
        </p:nvSpPr>
        <p:spPr>
          <a:xfrm>
            <a:off x="4122575" y="103853"/>
            <a:ext cx="394685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accent1">
                    <a:lumMod val="50000"/>
                  </a:schemeClr>
                </a:solidFill>
                <a:latin typeface="Algerian" panose="04020705040A02060702" pitchFamily="82" charset="0"/>
              </a:rPr>
              <a:t>DATA SCIENCE APPLICATIONS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2C6FD53D-D2AC-41FE-84B0-0E7EC89485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4412149" y="1021931"/>
            <a:ext cx="842623" cy="685664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B6FA09BF-4044-4B82-8204-7C3A4DE2BFB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 rot="10800000" flipV="1">
            <a:off x="6813630" y="1085085"/>
            <a:ext cx="1108880" cy="579390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DA9AFB2B-7DFA-4F2D-BF1E-1215D4A397CE}"/>
              </a:ext>
            </a:extLst>
          </p:cNvPr>
          <p:cNvSpPr txBox="1"/>
          <p:nvPr/>
        </p:nvSpPr>
        <p:spPr>
          <a:xfrm rot="10800000" flipV="1">
            <a:off x="-28081981" y="34373315"/>
            <a:ext cx="36850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900">
                <a:hlinkClick r:id="rId6" tooltip="https://tekhdecoded.com/3-reasons-healthcare-important/"/>
              </a:rPr>
              <a:t>This Photo</a:t>
            </a:r>
            <a:r>
              <a:rPr lang="en-IN" sz="900"/>
              <a:t> by Unknown Author is licensed under </a:t>
            </a:r>
            <a:r>
              <a:rPr lang="en-IN" sz="900">
                <a:hlinkClick r:id="rId7" tooltip="https://creativecommons.org/licenses/by-nc-sa/3.0/"/>
              </a:rPr>
              <a:t>CC BY-SA-NC</a:t>
            </a:r>
            <a:endParaRPr lang="en-IN" sz="900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6F888D2D-119B-47E5-87EC-A42F2D206E4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4335035" y="3005687"/>
            <a:ext cx="934044" cy="601680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F89B3BE2-0430-4F6B-A2C5-9F9AA1984FC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0213" y="4780796"/>
            <a:ext cx="785787" cy="799211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C622B885-51E2-4554-A410-1125EB8E358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5841" y="4887489"/>
            <a:ext cx="984458" cy="553758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9397BEDC-CD18-4577-A7B5-E660C2AC53A8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" b="7205"/>
          <a:stretch/>
        </p:blipFill>
        <p:spPr>
          <a:xfrm>
            <a:off x="7002151" y="2884592"/>
            <a:ext cx="856173" cy="769372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A5C6EE27-5A0E-4D81-B58C-7003F1159D96}"/>
              </a:ext>
            </a:extLst>
          </p:cNvPr>
          <p:cNvSpPr txBox="1"/>
          <p:nvPr/>
        </p:nvSpPr>
        <p:spPr>
          <a:xfrm>
            <a:off x="4122575" y="2052653"/>
            <a:ext cx="1326502" cy="276999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200" b="1" dirty="0">
                <a:solidFill>
                  <a:schemeClr val="bg1"/>
                </a:solidFill>
                <a:latin typeface="Bookman Old Style" panose="02050604050505020204" pitchFamily="18" charset="0"/>
              </a:rPr>
              <a:t>E-COMMERCE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2694395B-E614-452A-BC96-2DEEDC9098C5}"/>
              </a:ext>
            </a:extLst>
          </p:cNvPr>
          <p:cNvSpPr txBox="1"/>
          <p:nvPr/>
        </p:nvSpPr>
        <p:spPr>
          <a:xfrm>
            <a:off x="6740430" y="2068803"/>
            <a:ext cx="1326502" cy="276999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200" b="1" dirty="0">
                <a:solidFill>
                  <a:schemeClr val="bg1"/>
                </a:solidFill>
                <a:latin typeface="Bookman Old Style" panose="02050604050505020204" pitchFamily="18" charset="0"/>
              </a:rPr>
              <a:t>HEALTHCARE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51D6B22-BACF-4FD4-A535-18F988A8B978}"/>
              </a:ext>
            </a:extLst>
          </p:cNvPr>
          <p:cNvSpPr txBox="1"/>
          <p:nvPr/>
        </p:nvSpPr>
        <p:spPr>
          <a:xfrm>
            <a:off x="3991288" y="3942669"/>
            <a:ext cx="1621537" cy="276999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200" b="1" dirty="0">
                <a:solidFill>
                  <a:schemeClr val="bg1"/>
                </a:solidFill>
                <a:latin typeface="Bookman Old Style" panose="02050604050505020204" pitchFamily="18" charset="0"/>
              </a:rPr>
              <a:t>MANUFACTURING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EBC04FB-98D9-459D-8146-E9EA9FC61C86}"/>
              </a:ext>
            </a:extLst>
          </p:cNvPr>
          <p:cNvSpPr txBox="1"/>
          <p:nvPr/>
        </p:nvSpPr>
        <p:spPr>
          <a:xfrm>
            <a:off x="4292214" y="5836069"/>
            <a:ext cx="962558" cy="276999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200" b="1" dirty="0">
                <a:solidFill>
                  <a:schemeClr val="bg1"/>
                </a:solidFill>
                <a:latin typeface="Bookman Old Style" panose="02050604050505020204" pitchFamily="18" charset="0"/>
              </a:rPr>
              <a:t>BANKING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52ADDD6D-3A0F-4DF1-816E-E1743B967356}"/>
              </a:ext>
            </a:extLst>
          </p:cNvPr>
          <p:cNvSpPr txBox="1"/>
          <p:nvPr/>
        </p:nvSpPr>
        <p:spPr>
          <a:xfrm>
            <a:off x="6724368" y="3948469"/>
            <a:ext cx="1326502" cy="276999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200" b="1" dirty="0">
                <a:solidFill>
                  <a:schemeClr val="bg1"/>
                </a:solidFill>
                <a:latin typeface="Bookman Old Style" panose="02050604050505020204" pitchFamily="18" charset="0"/>
              </a:rPr>
              <a:t>TRANSPORT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680BD001-F5EC-4489-8609-8EE805BF1548}"/>
              </a:ext>
            </a:extLst>
          </p:cNvPr>
          <p:cNvSpPr txBox="1"/>
          <p:nvPr/>
        </p:nvSpPr>
        <p:spPr>
          <a:xfrm>
            <a:off x="6875841" y="5820880"/>
            <a:ext cx="962558" cy="276999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200" b="1" dirty="0">
                <a:solidFill>
                  <a:schemeClr val="bg1"/>
                </a:solidFill>
                <a:latin typeface="Bookman Old Style" panose="02050604050505020204" pitchFamily="18" charset="0"/>
              </a:rPr>
              <a:t>FINANCE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E8035A58-E039-4036-9454-AF1FB8354501}"/>
              </a:ext>
            </a:extLst>
          </p:cNvPr>
          <p:cNvSpPr txBox="1"/>
          <p:nvPr/>
        </p:nvSpPr>
        <p:spPr>
          <a:xfrm>
            <a:off x="8709891" y="802704"/>
            <a:ext cx="2890982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>
                <a:latin typeface="Bookman Old Style" panose="02050604050505020204" pitchFamily="18" charset="0"/>
              </a:rPr>
              <a:t>Medical image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>
                <a:latin typeface="Bookman Old Style" panose="02050604050505020204" pitchFamily="18" charset="0"/>
              </a:rPr>
              <a:t>Drug delivery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>
                <a:latin typeface="Bookman Old Style" panose="02050604050505020204" pitchFamily="18" charset="0"/>
              </a:rPr>
              <a:t>Bioinformatics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>
                <a:latin typeface="Bookman Old Style" panose="02050604050505020204" pitchFamily="18" charset="0"/>
              </a:rPr>
              <a:t>Virtual assistants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C4BA6EA-0CF2-4246-B216-6316E2332F2B}"/>
              </a:ext>
            </a:extLst>
          </p:cNvPr>
          <p:cNvSpPr txBox="1"/>
          <p:nvPr/>
        </p:nvSpPr>
        <p:spPr>
          <a:xfrm>
            <a:off x="8709892" y="2737137"/>
            <a:ext cx="3388452" cy="118086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>
                <a:latin typeface="Bookman Old Style" panose="02050604050505020204" pitchFamily="18" charset="0"/>
              </a:rPr>
              <a:t>Self driving cars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>
                <a:latin typeface="Bookman Old Style" panose="02050604050505020204" pitchFamily="18" charset="0"/>
              </a:rPr>
              <a:t>Enhanced driving experience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>
                <a:latin typeface="Bookman Old Style" panose="02050604050505020204" pitchFamily="18" charset="0"/>
              </a:rPr>
              <a:t>Car monitoring 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>
                <a:latin typeface="Bookman Old Style" panose="02050604050505020204" pitchFamily="18" charset="0"/>
              </a:rPr>
              <a:t>Enhancing the safety of passengers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C284BDEC-7807-4BBC-8C99-A0DD4BEFB8AB}"/>
              </a:ext>
            </a:extLst>
          </p:cNvPr>
          <p:cNvSpPr txBox="1"/>
          <p:nvPr/>
        </p:nvSpPr>
        <p:spPr>
          <a:xfrm>
            <a:off x="8709891" y="4702583"/>
            <a:ext cx="2890982" cy="7386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>
                <a:latin typeface="Bookman Old Style" panose="02050604050505020204" pitchFamily="18" charset="0"/>
              </a:rPr>
              <a:t>Customer segmentation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>
                <a:latin typeface="Bookman Old Style" panose="02050604050505020204" pitchFamily="18" charset="0"/>
              </a:rPr>
              <a:t>Strategic decision making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>
                <a:latin typeface="Bookman Old Style" panose="02050604050505020204" pitchFamily="18" charset="0"/>
              </a:rPr>
              <a:t>Risk analytics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2CF845CB-902C-45CC-BBC2-E5B46F7F45AB}"/>
              </a:ext>
            </a:extLst>
          </p:cNvPr>
          <p:cNvSpPr txBox="1"/>
          <p:nvPr/>
        </p:nvSpPr>
        <p:spPr>
          <a:xfrm>
            <a:off x="804499" y="797651"/>
            <a:ext cx="2890982" cy="7386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>
                <a:latin typeface="Bookman Old Style" panose="02050604050505020204" pitchFamily="18" charset="0"/>
              </a:rPr>
              <a:t>Identifying consumers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>
                <a:latin typeface="Bookman Old Style" panose="02050604050505020204" pitchFamily="18" charset="0"/>
              </a:rPr>
              <a:t>Recommending products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>
                <a:latin typeface="Bookman Old Style" panose="02050604050505020204" pitchFamily="18" charset="0"/>
              </a:rPr>
              <a:t>Analysing reviews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6F5053DE-A7CA-464A-AD7B-C03E53B26545}"/>
              </a:ext>
            </a:extLst>
          </p:cNvPr>
          <p:cNvSpPr txBox="1"/>
          <p:nvPr/>
        </p:nvSpPr>
        <p:spPr>
          <a:xfrm>
            <a:off x="77249" y="2627230"/>
            <a:ext cx="3615041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>
                <a:latin typeface="Bookman Old Style" panose="02050604050505020204" pitchFamily="18" charset="0"/>
              </a:rPr>
              <a:t>Predicting potential problems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>
                <a:latin typeface="Bookman Old Style" panose="02050604050505020204" pitchFamily="18" charset="0"/>
              </a:rPr>
              <a:t>Monitoring systems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>
                <a:latin typeface="Bookman Old Style" panose="02050604050505020204" pitchFamily="18" charset="0"/>
              </a:rPr>
              <a:t>Automating manufacturing units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>
                <a:latin typeface="Bookman Old Style" panose="02050604050505020204" pitchFamily="18" charset="0"/>
              </a:rPr>
              <a:t>Maintenance scheduling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>
                <a:latin typeface="Bookman Old Style" panose="02050604050505020204" pitchFamily="18" charset="0"/>
              </a:rPr>
              <a:t>Anomaly detection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400" dirty="0">
              <a:latin typeface="Bookman Old Style" panose="02050604050505020204" pitchFamily="18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5FD65238-8A9D-422D-B73B-EDB9414259F1}"/>
              </a:ext>
            </a:extLst>
          </p:cNvPr>
          <p:cNvSpPr txBox="1"/>
          <p:nvPr/>
        </p:nvSpPr>
        <p:spPr>
          <a:xfrm>
            <a:off x="806002" y="4702583"/>
            <a:ext cx="2890982" cy="7386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>
                <a:latin typeface="Bookman Old Style" panose="02050604050505020204" pitchFamily="18" charset="0"/>
              </a:rPr>
              <a:t>Fraud detection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>
                <a:latin typeface="Bookman Old Style" panose="02050604050505020204" pitchFamily="18" charset="0"/>
              </a:rPr>
              <a:t>Credit risk modelling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>
                <a:latin typeface="Bookman Old Style" panose="02050604050505020204" pitchFamily="18" charset="0"/>
              </a:rPr>
              <a:t>Customer lifetime value</a:t>
            </a:r>
          </a:p>
        </p:txBody>
      </p:sp>
      <p:cxnSp>
        <p:nvCxnSpPr>
          <p:cNvPr id="70" name="Connector: Elbow 69">
            <a:extLst>
              <a:ext uri="{FF2B5EF4-FFF2-40B4-BE49-F238E27FC236}">
                <a16:creationId xmlns:a16="http://schemas.microsoft.com/office/drawing/2014/main" id="{907A8B10-E6FF-4479-9D46-7645F3C2B8AB}"/>
              </a:ext>
            </a:extLst>
          </p:cNvPr>
          <p:cNvCxnSpPr>
            <a:stCxn id="9" idx="2"/>
            <a:endCxn id="66" idx="3"/>
          </p:cNvCxnSpPr>
          <p:nvPr/>
        </p:nvCxnSpPr>
        <p:spPr>
          <a:xfrm rot="10800000">
            <a:off x="3695481" y="1166984"/>
            <a:ext cx="503294" cy="22782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CABFAF6C-1166-43BF-8F2A-CD1E441A01B5}"/>
              </a:ext>
            </a:extLst>
          </p:cNvPr>
          <p:cNvCxnSpPr/>
          <p:nvPr/>
        </p:nvCxnSpPr>
        <p:spPr>
          <a:xfrm rot="10800000">
            <a:off x="3671753" y="2981561"/>
            <a:ext cx="503294" cy="22782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or: Elbow 71">
            <a:extLst>
              <a:ext uri="{FF2B5EF4-FFF2-40B4-BE49-F238E27FC236}">
                <a16:creationId xmlns:a16="http://schemas.microsoft.com/office/drawing/2014/main" id="{5ECCD531-34C6-4F63-A6DC-823A47990D49}"/>
              </a:ext>
            </a:extLst>
          </p:cNvPr>
          <p:cNvCxnSpPr/>
          <p:nvPr/>
        </p:nvCxnSpPr>
        <p:spPr>
          <a:xfrm rot="10800000">
            <a:off x="3685113" y="4994601"/>
            <a:ext cx="503294" cy="22782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or: Elbow 72">
            <a:extLst>
              <a:ext uri="{FF2B5EF4-FFF2-40B4-BE49-F238E27FC236}">
                <a16:creationId xmlns:a16="http://schemas.microsoft.com/office/drawing/2014/main" id="{4A6142C0-57D4-469D-B359-B9A93FFEF75B}"/>
              </a:ext>
            </a:extLst>
          </p:cNvPr>
          <p:cNvCxnSpPr>
            <a:cxnSpLocks/>
            <a:stCxn id="6" idx="6"/>
          </p:cNvCxnSpPr>
          <p:nvPr/>
        </p:nvCxnSpPr>
        <p:spPr>
          <a:xfrm flipV="1">
            <a:off x="7993223" y="1162330"/>
            <a:ext cx="716668" cy="21732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onnector: Elbow 76">
            <a:extLst>
              <a:ext uri="{FF2B5EF4-FFF2-40B4-BE49-F238E27FC236}">
                <a16:creationId xmlns:a16="http://schemas.microsoft.com/office/drawing/2014/main" id="{C5C88035-4EAD-4C99-8161-13A5B8B86C95}"/>
              </a:ext>
            </a:extLst>
          </p:cNvPr>
          <p:cNvCxnSpPr>
            <a:cxnSpLocks/>
          </p:cNvCxnSpPr>
          <p:nvPr/>
        </p:nvCxnSpPr>
        <p:spPr>
          <a:xfrm flipV="1">
            <a:off x="8023750" y="3173360"/>
            <a:ext cx="686141" cy="20844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nector: Elbow 78">
            <a:extLst>
              <a:ext uri="{FF2B5EF4-FFF2-40B4-BE49-F238E27FC236}">
                <a16:creationId xmlns:a16="http://schemas.microsoft.com/office/drawing/2014/main" id="{E9A59386-1BA7-4E87-A15F-1F180B6F480F}"/>
              </a:ext>
            </a:extLst>
          </p:cNvPr>
          <p:cNvCxnSpPr>
            <a:cxnSpLocks/>
          </p:cNvCxnSpPr>
          <p:nvPr/>
        </p:nvCxnSpPr>
        <p:spPr>
          <a:xfrm flipV="1">
            <a:off x="8009480" y="5013986"/>
            <a:ext cx="686141" cy="20844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7EDF6DEE-EBA1-482E-9B3B-59EF970688C6}"/>
              </a:ext>
            </a:extLst>
          </p:cNvPr>
          <p:cNvSpPr txBox="1"/>
          <p:nvPr/>
        </p:nvSpPr>
        <p:spPr>
          <a:xfrm>
            <a:off x="9585367" y="5912203"/>
            <a:ext cx="346591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Reference: Google images/data science applications</a:t>
            </a:r>
            <a:endParaRPr lang="en-IN" sz="900" dirty="0"/>
          </a:p>
        </p:txBody>
      </p:sp>
    </p:spTree>
    <p:extLst>
      <p:ext uri="{BB962C8B-B14F-4D97-AF65-F5344CB8AC3E}">
        <p14:creationId xmlns:p14="http://schemas.microsoft.com/office/powerpoint/2010/main" val="18717941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Connector: Elbow 3">
            <a:extLst>
              <a:ext uri="{FF2B5EF4-FFF2-40B4-BE49-F238E27FC236}">
                <a16:creationId xmlns:a16="http://schemas.microsoft.com/office/drawing/2014/main" id="{59D36FA9-ACA0-4590-8F7D-34AE20E83F54}"/>
              </a:ext>
            </a:extLst>
          </p:cNvPr>
          <p:cNvCxnSpPr/>
          <p:nvPr/>
        </p:nvCxnSpPr>
        <p:spPr>
          <a:xfrm rot="5400000" flipH="1" flipV="1">
            <a:off x="5358721" y="1026528"/>
            <a:ext cx="2021954" cy="547396"/>
          </a:xfrm>
          <a:prstGeom prst="bentConnector3">
            <a:avLst/>
          </a:prstGeom>
          <a:ln w="38100">
            <a:solidFill>
              <a:schemeClr val="accent4">
                <a:lumMod val="40000"/>
                <a:lumOff val="60000"/>
              </a:schemeClr>
            </a:solidFill>
            <a:tailEnd type="triangle"/>
          </a:ln>
          <a:effectLst>
            <a:glow rad="101600">
              <a:schemeClr val="bg1">
                <a:lumMod val="75000"/>
                <a:alpha val="6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9650867A-4CBB-4FC7-8494-B865C80024E0}"/>
              </a:ext>
            </a:extLst>
          </p:cNvPr>
          <p:cNvCxnSpPr>
            <a:cxnSpLocks/>
          </p:cNvCxnSpPr>
          <p:nvPr/>
        </p:nvCxnSpPr>
        <p:spPr>
          <a:xfrm rot="5400000">
            <a:off x="4653110" y="4491724"/>
            <a:ext cx="2211702" cy="686780"/>
          </a:xfrm>
          <a:prstGeom prst="bentConnector3">
            <a:avLst>
              <a:gd name="adj1" fmla="val 39031"/>
            </a:avLst>
          </a:prstGeom>
          <a:ln>
            <a:solidFill>
              <a:schemeClr val="accent6">
                <a:lumMod val="50000"/>
              </a:schemeClr>
            </a:solidFill>
            <a:tailEnd type="triangle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A7FA46F6-7394-4825-9BEA-4C6183B40116}"/>
              </a:ext>
            </a:extLst>
          </p:cNvPr>
          <p:cNvCxnSpPr>
            <a:cxnSpLocks/>
          </p:cNvCxnSpPr>
          <p:nvPr/>
        </p:nvCxnSpPr>
        <p:spPr>
          <a:xfrm flipV="1">
            <a:off x="6952346" y="2939143"/>
            <a:ext cx="4365687" cy="152243"/>
          </a:xfrm>
          <a:prstGeom prst="bentConnector3">
            <a:avLst>
              <a:gd name="adj1" fmla="val 50000"/>
            </a:avLst>
          </a:prstGeom>
          <a:ln>
            <a:tailEnd type="triangle"/>
          </a:ln>
          <a:effectLst>
            <a:glow rad="101600">
              <a:schemeClr val="accent1">
                <a:lumMod val="40000"/>
                <a:lumOff val="60000"/>
                <a:alpha val="6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6025EA89-9AFA-45FA-B532-8571676A6719}"/>
              </a:ext>
            </a:extLst>
          </p:cNvPr>
          <p:cNvCxnSpPr>
            <a:cxnSpLocks/>
          </p:cNvCxnSpPr>
          <p:nvPr/>
        </p:nvCxnSpPr>
        <p:spPr>
          <a:xfrm rot="10800000" flipV="1">
            <a:off x="737119" y="3099277"/>
            <a:ext cx="4504957" cy="213089"/>
          </a:xfrm>
          <a:prstGeom prst="bentConnector3">
            <a:avLst>
              <a:gd name="adj1" fmla="val 50000"/>
            </a:avLst>
          </a:prstGeom>
          <a:ln>
            <a:solidFill>
              <a:srgbClr val="C00000"/>
            </a:solidFill>
            <a:tailEnd type="triangle"/>
          </a:ln>
          <a:effectLst>
            <a:glow rad="101600">
              <a:schemeClr val="accent2">
                <a:lumMod val="60000"/>
                <a:lumOff val="40000"/>
                <a:alpha val="6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294987F-1B92-4CFE-A78E-25A7380B2D7E}"/>
              </a:ext>
            </a:extLst>
          </p:cNvPr>
          <p:cNvSpPr txBox="1"/>
          <p:nvPr/>
        </p:nvSpPr>
        <p:spPr>
          <a:xfrm>
            <a:off x="6759674" y="170180"/>
            <a:ext cx="1930729" cy="30777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400" b="1" dirty="0">
                <a:solidFill>
                  <a:schemeClr val="bg1"/>
                </a:solidFill>
                <a:latin typeface="Bookman Old Style" panose="02050604050505020204" pitchFamily="18" charset="0"/>
              </a:rPr>
              <a:t>Data Warehousing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A75CF0-CACF-40C7-A72A-CB5EFD3BA6DA}"/>
              </a:ext>
            </a:extLst>
          </p:cNvPr>
          <p:cNvSpPr txBox="1"/>
          <p:nvPr/>
        </p:nvSpPr>
        <p:spPr>
          <a:xfrm>
            <a:off x="7759905" y="3013496"/>
            <a:ext cx="3406221" cy="30777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400" b="1" dirty="0">
                <a:solidFill>
                  <a:schemeClr val="bg1"/>
                </a:solidFill>
                <a:latin typeface="Bookman Old Style" panose="02050604050505020204" pitchFamily="18" charset="0"/>
              </a:rPr>
              <a:t>Data Visualisation/Deployment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99B573-F551-42C1-9672-ED84165C554F}"/>
              </a:ext>
            </a:extLst>
          </p:cNvPr>
          <p:cNvSpPr txBox="1"/>
          <p:nvPr/>
        </p:nvSpPr>
        <p:spPr>
          <a:xfrm>
            <a:off x="3101515" y="3205822"/>
            <a:ext cx="1930729" cy="30777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400" b="1" dirty="0">
                <a:solidFill>
                  <a:schemeClr val="bg1"/>
                </a:solidFill>
                <a:latin typeface="Bookman Old Style" panose="02050604050505020204" pitchFamily="18" charset="0"/>
              </a:rPr>
              <a:t>Data Analysis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674F843-A418-4CBB-9405-E9C88CEABD2F}"/>
              </a:ext>
            </a:extLst>
          </p:cNvPr>
          <p:cNvSpPr txBox="1"/>
          <p:nvPr/>
        </p:nvSpPr>
        <p:spPr>
          <a:xfrm>
            <a:off x="5513727" y="4737559"/>
            <a:ext cx="1930729" cy="30777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400" b="1" dirty="0">
                <a:solidFill>
                  <a:schemeClr val="bg1"/>
                </a:solidFill>
                <a:latin typeface="Bookman Old Style" panose="02050604050505020204" pitchFamily="18" charset="0"/>
              </a:rPr>
              <a:t>Machine learning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65B5B64-4ACB-4977-B1CD-710246BEF8BF}"/>
              </a:ext>
            </a:extLst>
          </p:cNvPr>
          <p:cNvSpPr/>
          <p:nvPr/>
        </p:nvSpPr>
        <p:spPr>
          <a:xfrm rot="2692110">
            <a:off x="5376001" y="2371387"/>
            <a:ext cx="1440000" cy="1440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62C6BC7-309C-4C4F-99FA-C5444544D45D}"/>
              </a:ext>
            </a:extLst>
          </p:cNvPr>
          <p:cNvSpPr txBox="1"/>
          <p:nvPr/>
        </p:nvSpPr>
        <p:spPr>
          <a:xfrm>
            <a:off x="5369648" y="2939143"/>
            <a:ext cx="1465406" cy="338554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600" b="1" dirty="0">
                <a:solidFill>
                  <a:schemeClr val="bg1"/>
                </a:solidFill>
                <a:latin typeface="Bookman Old Style" panose="02050604050505020204" pitchFamily="18" charset="0"/>
              </a:rPr>
              <a:t>Skills/Tools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60A0B3C-FD50-497E-B82C-C5F36EB34C1C}"/>
              </a:ext>
            </a:extLst>
          </p:cNvPr>
          <p:cNvSpPr txBox="1"/>
          <p:nvPr/>
        </p:nvSpPr>
        <p:spPr>
          <a:xfrm>
            <a:off x="406299" y="355780"/>
            <a:ext cx="3577872" cy="95410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2800" dirty="0">
                <a:latin typeface="Algerian" panose="04020705040A02060702" pitchFamily="82" charset="0"/>
              </a:rPr>
              <a:t>Tools/Skills used in data science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915EF43-8BE1-481A-B02C-A9ED87DFEE15}"/>
              </a:ext>
            </a:extLst>
          </p:cNvPr>
          <p:cNvSpPr/>
          <p:nvPr/>
        </p:nvSpPr>
        <p:spPr>
          <a:xfrm>
            <a:off x="0" y="6129198"/>
            <a:ext cx="12230100" cy="73866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0" name="Text Box 15">
            <a:extLst>
              <a:ext uri="{FF2B5EF4-FFF2-40B4-BE49-F238E27FC236}">
                <a16:creationId xmlns:a16="http://schemas.microsoft.com/office/drawing/2014/main" id="{762DB477-7673-4480-942E-3CBB5BD25280}"/>
              </a:ext>
            </a:extLst>
          </p:cNvPr>
          <p:cNvSpPr txBox="1"/>
          <p:nvPr/>
        </p:nvSpPr>
        <p:spPr>
          <a:xfrm>
            <a:off x="0" y="6376778"/>
            <a:ext cx="449072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dirty="0">
                <a:solidFill>
                  <a:schemeClr val="bg1"/>
                </a:solidFill>
                <a:latin typeface="Bookman Old Style" panose="02050604050505020204" charset="0"/>
                <a:cs typeface="Bookman Old Style" panose="02050604050505020204" charset="0"/>
              </a:rPr>
              <a:t>©</a:t>
            </a:r>
            <a:r>
              <a:rPr lang="en-US" sz="1400" dirty="0">
                <a:solidFill>
                  <a:schemeClr val="bg1"/>
                </a:solidFill>
                <a:latin typeface="Bookman Old Style" panose="02050604050505020204" charset="0"/>
                <a:cs typeface="Bookman Old Style" panose="0205060405050502020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Bookman Old Style" panose="02050604050505020204" charset="0"/>
                <a:cs typeface="Bookman Old Style" panose="02050604050505020204" charset="0"/>
              </a:rPr>
              <a:t>Sigtech</a:t>
            </a:r>
            <a:r>
              <a:rPr lang="en-US" sz="1400" dirty="0">
                <a:solidFill>
                  <a:schemeClr val="bg1"/>
                </a:solidFill>
                <a:latin typeface="Bookman Old Style" panose="02050604050505020204" charset="0"/>
                <a:cs typeface="Bookman Old Style" panose="02050604050505020204" charset="0"/>
              </a:rPr>
              <a:t> Wireless Tech</a:t>
            </a:r>
            <a:r>
              <a:rPr lang="en-US" sz="1400" dirty="0">
                <a:solidFill>
                  <a:schemeClr val="bg1"/>
                </a:solidFill>
                <a:latin typeface="Bookman Old Style" panose="02050604050505020204" charset="0"/>
                <a:cs typeface="Bookman Old Style" panose="02050604050505020204" charset="0"/>
                <a:sym typeface="+mn-ea"/>
              </a:rPr>
              <a:t>nologies Pvt Ltd.</a:t>
            </a:r>
            <a:r>
              <a:rPr lang="en-US" sz="1400" dirty="0">
                <a:solidFill>
                  <a:schemeClr val="bg1"/>
                </a:solidFill>
                <a:latin typeface="Bookman Old Style" panose="02050604050505020204" charset="0"/>
                <a:cs typeface="Bookman Old Style" panose="02050604050505020204" charset="0"/>
              </a:rPr>
              <a:t>, 2021</a:t>
            </a:r>
          </a:p>
        </p:txBody>
      </p:sp>
      <p:pic>
        <p:nvPicPr>
          <p:cNvPr id="21" name="Picture 20" descr="Sigtech logo">
            <a:extLst>
              <a:ext uri="{FF2B5EF4-FFF2-40B4-BE49-F238E27FC236}">
                <a16:creationId xmlns:a16="http://schemas.microsoft.com/office/drawing/2014/main" id="{B6212430-F174-4136-9CBF-067007D549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3408" y="6234187"/>
            <a:ext cx="1384935" cy="577215"/>
          </a:xfrm>
          <a:prstGeom prst="rect">
            <a:avLst/>
          </a:prstGeom>
        </p:spPr>
      </p:pic>
      <p:sp>
        <p:nvSpPr>
          <p:cNvPr id="22" name="Flowchart: Connector 21">
            <a:extLst>
              <a:ext uri="{FF2B5EF4-FFF2-40B4-BE49-F238E27FC236}">
                <a16:creationId xmlns:a16="http://schemas.microsoft.com/office/drawing/2014/main" id="{52DF059A-D06D-41B6-BAB5-95C922F532CC}"/>
              </a:ext>
            </a:extLst>
          </p:cNvPr>
          <p:cNvSpPr/>
          <p:nvPr/>
        </p:nvSpPr>
        <p:spPr>
          <a:xfrm>
            <a:off x="6952346" y="551870"/>
            <a:ext cx="1386830" cy="864000"/>
          </a:xfrm>
          <a:prstGeom prst="flowChartConnector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Hadoop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25" name="Flowchart: Connector 24">
            <a:extLst>
              <a:ext uri="{FF2B5EF4-FFF2-40B4-BE49-F238E27FC236}">
                <a16:creationId xmlns:a16="http://schemas.microsoft.com/office/drawing/2014/main" id="{EB44B335-40BF-40E6-B205-F665582AE8D8}"/>
              </a:ext>
            </a:extLst>
          </p:cNvPr>
          <p:cNvSpPr/>
          <p:nvPr/>
        </p:nvSpPr>
        <p:spPr>
          <a:xfrm>
            <a:off x="9564261" y="2091768"/>
            <a:ext cx="1682720" cy="864000"/>
          </a:xfrm>
          <a:prstGeom prst="flowChartConnector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PythonAnywhere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26" name="Flowchart: Connector 25">
            <a:extLst>
              <a:ext uri="{FF2B5EF4-FFF2-40B4-BE49-F238E27FC236}">
                <a16:creationId xmlns:a16="http://schemas.microsoft.com/office/drawing/2014/main" id="{A4571A45-2776-41FF-94CF-99BBF8456DE4}"/>
              </a:ext>
            </a:extLst>
          </p:cNvPr>
          <p:cNvSpPr/>
          <p:nvPr/>
        </p:nvSpPr>
        <p:spPr>
          <a:xfrm>
            <a:off x="8414890" y="546539"/>
            <a:ext cx="1440598" cy="864000"/>
          </a:xfrm>
          <a:prstGeom prst="flowChartConnector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Apache Spark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28" name="Flowchart: Connector 27">
            <a:extLst>
              <a:ext uri="{FF2B5EF4-FFF2-40B4-BE49-F238E27FC236}">
                <a16:creationId xmlns:a16="http://schemas.microsoft.com/office/drawing/2014/main" id="{7B7CBDED-2E9F-4D87-9C98-F8E5C571D911}"/>
              </a:ext>
            </a:extLst>
          </p:cNvPr>
          <p:cNvSpPr/>
          <p:nvPr/>
        </p:nvSpPr>
        <p:spPr>
          <a:xfrm>
            <a:off x="11300054" y="2073155"/>
            <a:ext cx="915927" cy="864000"/>
          </a:xfrm>
          <a:prstGeom prst="flowChartConnector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Flask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29" name="Flowchart: Connector 28">
            <a:extLst>
              <a:ext uri="{FF2B5EF4-FFF2-40B4-BE49-F238E27FC236}">
                <a16:creationId xmlns:a16="http://schemas.microsoft.com/office/drawing/2014/main" id="{196988C4-EA9D-416A-A8EC-BCF33AB63113}"/>
              </a:ext>
            </a:extLst>
          </p:cNvPr>
          <p:cNvSpPr/>
          <p:nvPr/>
        </p:nvSpPr>
        <p:spPr>
          <a:xfrm>
            <a:off x="9969599" y="3429235"/>
            <a:ext cx="1721658" cy="864000"/>
          </a:xfrm>
          <a:prstGeom prst="flowChartConnector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Plotly</a:t>
            </a:r>
            <a:r>
              <a:rPr lang="en-US" dirty="0">
                <a:solidFill>
                  <a:schemeClr val="tx1"/>
                </a:solidFill>
              </a:rPr>
              <a:t> &amp; Dash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30" name="Flowchart: Connector 29">
            <a:extLst>
              <a:ext uri="{FF2B5EF4-FFF2-40B4-BE49-F238E27FC236}">
                <a16:creationId xmlns:a16="http://schemas.microsoft.com/office/drawing/2014/main" id="{14FAA783-392C-4BBD-8F2A-8DF8AE812313}"/>
              </a:ext>
            </a:extLst>
          </p:cNvPr>
          <p:cNvSpPr/>
          <p:nvPr/>
        </p:nvSpPr>
        <p:spPr>
          <a:xfrm>
            <a:off x="7951764" y="3445063"/>
            <a:ext cx="1903724" cy="864000"/>
          </a:xfrm>
          <a:prstGeom prst="flowChartConnector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Mathplotlib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31" name="Flowchart: Connector 30">
            <a:extLst>
              <a:ext uri="{FF2B5EF4-FFF2-40B4-BE49-F238E27FC236}">
                <a16:creationId xmlns:a16="http://schemas.microsoft.com/office/drawing/2014/main" id="{A2A065AD-F1E4-42EE-9BA2-55828963D302}"/>
              </a:ext>
            </a:extLst>
          </p:cNvPr>
          <p:cNvSpPr/>
          <p:nvPr/>
        </p:nvSpPr>
        <p:spPr>
          <a:xfrm>
            <a:off x="5471567" y="5128034"/>
            <a:ext cx="864000" cy="864000"/>
          </a:xfrm>
          <a:prstGeom prst="flowChartConnector">
            <a:avLst/>
          </a:prstGeom>
          <a:solidFill>
            <a:srgbClr val="5BABAD"/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ML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33" name="Flowchart: Connector 32">
            <a:extLst>
              <a:ext uri="{FF2B5EF4-FFF2-40B4-BE49-F238E27FC236}">
                <a16:creationId xmlns:a16="http://schemas.microsoft.com/office/drawing/2014/main" id="{9910E2A9-086B-4E89-ABD8-5043F0D71D62}"/>
              </a:ext>
            </a:extLst>
          </p:cNvPr>
          <p:cNvSpPr/>
          <p:nvPr/>
        </p:nvSpPr>
        <p:spPr>
          <a:xfrm>
            <a:off x="6385945" y="5112798"/>
            <a:ext cx="1514162" cy="864000"/>
          </a:xfrm>
          <a:prstGeom prst="flowChartConnector">
            <a:avLst/>
          </a:prstGeom>
          <a:solidFill>
            <a:srgbClr val="5BABA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Statistics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34" name="Flowchart: Connector 33">
            <a:extLst>
              <a:ext uri="{FF2B5EF4-FFF2-40B4-BE49-F238E27FC236}">
                <a16:creationId xmlns:a16="http://schemas.microsoft.com/office/drawing/2014/main" id="{95DA50E0-9929-4BAE-9C9A-7B7CF9CF72A2}"/>
              </a:ext>
            </a:extLst>
          </p:cNvPr>
          <p:cNvSpPr/>
          <p:nvPr/>
        </p:nvSpPr>
        <p:spPr>
          <a:xfrm>
            <a:off x="8068924" y="5110965"/>
            <a:ext cx="1175142" cy="864000"/>
          </a:xfrm>
          <a:prstGeom prst="flowChartConnector">
            <a:avLst/>
          </a:prstGeom>
          <a:solidFill>
            <a:srgbClr val="5BABA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Scikit-Learn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35" name="Flowchart: Connector 34">
            <a:extLst>
              <a:ext uri="{FF2B5EF4-FFF2-40B4-BE49-F238E27FC236}">
                <a16:creationId xmlns:a16="http://schemas.microsoft.com/office/drawing/2014/main" id="{43D19A4B-412F-45FD-97CA-A59381F54B61}"/>
              </a:ext>
            </a:extLst>
          </p:cNvPr>
          <p:cNvSpPr/>
          <p:nvPr/>
        </p:nvSpPr>
        <p:spPr>
          <a:xfrm>
            <a:off x="9412883" y="5171082"/>
            <a:ext cx="1300525" cy="864000"/>
          </a:xfrm>
          <a:prstGeom prst="flowChartConnector">
            <a:avLst/>
          </a:prstGeom>
          <a:solidFill>
            <a:srgbClr val="5BABA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Pytorch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36" name="Flowchart: Connector 35">
            <a:extLst>
              <a:ext uri="{FF2B5EF4-FFF2-40B4-BE49-F238E27FC236}">
                <a16:creationId xmlns:a16="http://schemas.microsoft.com/office/drawing/2014/main" id="{77E73CA4-D647-428A-8480-D0B1B60C5ED5}"/>
              </a:ext>
            </a:extLst>
          </p:cNvPr>
          <p:cNvSpPr/>
          <p:nvPr/>
        </p:nvSpPr>
        <p:spPr>
          <a:xfrm>
            <a:off x="3479514" y="5141408"/>
            <a:ext cx="1930729" cy="864000"/>
          </a:xfrm>
          <a:prstGeom prst="flowChartConnector">
            <a:avLst/>
          </a:prstGeom>
          <a:solidFill>
            <a:srgbClr val="5BABA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Tensorflow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37" name="Flowchart: Connector 36">
            <a:extLst>
              <a:ext uri="{FF2B5EF4-FFF2-40B4-BE49-F238E27FC236}">
                <a16:creationId xmlns:a16="http://schemas.microsoft.com/office/drawing/2014/main" id="{FF5C7849-D312-40A4-9F9A-5E3AEADF0A49}"/>
              </a:ext>
            </a:extLst>
          </p:cNvPr>
          <p:cNvSpPr/>
          <p:nvPr/>
        </p:nvSpPr>
        <p:spPr>
          <a:xfrm>
            <a:off x="2813246" y="3502243"/>
            <a:ext cx="1677474" cy="864000"/>
          </a:xfrm>
          <a:prstGeom prst="flowChartConnector">
            <a:avLst/>
          </a:prstGeom>
          <a:solidFill>
            <a:schemeClr val="accent2">
              <a:lumMod val="40000"/>
              <a:lumOff val="60000"/>
            </a:schemeClr>
          </a:solidFill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Anaconda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38" name="Flowchart: Connector 37">
            <a:extLst>
              <a:ext uri="{FF2B5EF4-FFF2-40B4-BE49-F238E27FC236}">
                <a16:creationId xmlns:a16="http://schemas.microsoft.com/office/drawing/2014/main" id="{1F8448A7-7C9F-4FFC-941D-788B92375635}"/>
              </a:ext>
            </a:extLst>
          </p:cNvPr>
          <p:cNvSpPr/>
          <p:nvPr/>
        </p:nvSpPr>
        <p:spPr>
          <a:xfrm>
            <a:off x="1808025" y="2154216"/>
            <a:ext cx="1426494" cy="864000"/>
          </a:xfrm>
          <a:prstGeom prst="flowChartConnector">
            <a:avLst/>
          </a:prstGeom>
          <a:solidFill>
            <a:schemeClr val="accent2">
              <a:lumMod val="40000"/>
              <a:lumOff val="60000"/>
            </a:schemeClr>
          </a:solidFill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Numpy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39" name="Flowchart: Connector 38">
            <a:extLst>
              <a:ext uri="{FF2B5EF4-FFF2-40B4-BE49-F238E27FC236}">
                <a16:creationId xmlns:a16="http://schemas.microsoft.com/office/drawing/2014/main" id="{0A68213E-3C63-4D00-AB7D-9AEC4CA9A4DC}"/>
              </a:ext>
            </a:extLst>
          </p:cNvPr>
          <p:cNvSpPr/>
          <p:nvPr/>
        </p:nvSpPr>
        <p:spPr>
          <a:xfrm>
            <a:off x="414278" y="2150619"/>
            <a:ext cx="1247807" cy="864000"/>
          </a:xfrm>
          <a:prstGeom prst="flowChartConnector">
            <a:avLst/>
          </a:prstGeom>
          <a:solidFill>
            <a:schemeClr val="accent2">
              <a:lumMod val="40000"/>
              <a:lumOff val="60000"/>
            </a:schemeClr>
          </a:solidFill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Pandas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40" name="Flowchart: Connector 39">
            <a:extLst>
              <a:ext uri="{FF2B5EF4-FFF2-40B4-BE49-F238E27FC236}">
                <a16:creationId xmlns:a16="http://schemas.microsoft.com/office/drawing/2014/main" id="{5C09904E-16AF-4BBC-867F-71C3C06DF10D}"/>
              </a:ext>
            </a:extLst>
          </p:cNvPr>
          <p:cNvSpPr/>
          <p:nvPr/>
        </p:nvSpPr>
        <p:spPr>
          <a:xfrm>
            <a:off x="1794146" y="3464767"/>
            <a:ext cx="864000" cy="864000"/>
          </a:xfrm>
          <a:prstGeom prst="flowChartConnector">
            <a:avLst/>
          </a:prstGeom>
          <a:solidFill>
            <a:schemeClr val="accent2">
              <a:lumMod val="40000"/>
              <a:lumOff val="60000"/>
            </a:schemeClr>
          </a:solidFill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41" name="Flowchart: Connector 40">
            <a:extLst>
              <a:ext uri="{FF2B5EF4-FFF2-40B4-BE49-F238E27FC236}">
                <a16:creationId xmlns:a16="http://schemas.microsoft.com/office/drawing/2014/main" id="{734D2755-B159-44DB-A3CF-DB53A158BD5F}"/>
              </a:ext>
            </a:extLst>
          </p:cNvPr>
          <p:cNvSpPr/>
          <p:nvPr/>
        </p:nvSpPr>
        <p:spPr>
          <a:xfrm>
            <a:off x="307287" y="3500600"/>
            <a:ext cx="1247807" cy="864000"/>
          </a:xfrm>
          <a:prstGeom prst="flowChartConnector">
            <a:avLst/>
          </a:prstGeom>
          <a:solidFill>
            <a:schemeClr val="accent2">
              <a:lumMod val="40000"/>
              <a:lumOff val="60000"/>
            </a:schemeClr>
          </a:solidFill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Python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42" name="Flowchart: Connector 41">
            <a:extLst>
              <a:ext uri="{FF2B5EF4-FFF2-40B4-BE49-F238E27FC236}">
                <a16:creationId xmlns:a16="http://schemas.microsoft.com/office/drawing/2014/main" id="{38491766-94FC-489F-848B-FBCC5254DCEF}"/>
              </a:ext>
            </a:extLst>
          </p:cNvPr>
          <p:cNvSpPr/>
          <p:nvPr/>
        </p:nvSpPr>
        <p:spPr>
          <a:xfrm>
            <a:off x="6459509" y="3535893"/>
            <a:ext cx="1440598" cy="864000"/>
          </a:xfrm>
          <a:prstGeom prst="flowChartConnector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Seaborn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B5DB2A9-4FF0-494C-B476-24077A605F05}"/>
              </a:ext>
            </a:extLst>
          </p:cNvPr>
          <p:cNvSpPr txBox="1"/>
          <p:nvPr/>
        </p:nvSpPr>
        <p:spPr>
          <a:xfrm>
            <a:off x="0" y="5882136"/>
            <a:ext cx="346591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Reference: </a:t>
            </a:r>
            <a:r>
              <a:rPr lang="en-US" sz="900" dirty="0" err="1"/>
              <a:t>Youtube</a:t>
            </a:r>
            <a:r>
              <a:rPr lang="en-US" sz="900" dirty="0"/>
              <a:t>/</a:t>
            </a:r>
            <a:r>
              <a:rPr lang="en-US" sz="900" dirty="0" err="1"/>
              <a:t>edureka</a:t>
            </a:r>
            <a:r>
              <a:rPr lang="en-US" sz="900" dirty="0"/>
              <a:t> data science video</a:t>
            </a:r>
            <a:endParaRPr lang="en-IN" sz="900" dirty="0"/>
          </a:p>
        </p:txBody>
      </p:sp>
      <p:sp>
        <p:nvSpPr>
          <p:cNvPr id="44" name="Flowchart: Connector 43">
            <a:extLst>
              <a:ext uri="{FF2B5EF4-FFF2-40B4-BE49-F238E27FC236}">
                <a16:creationId xmlns:a16="http://schemas.microsoft.com/office/drawing/2014/main" id="{4569F1FF-FF7F-4045-A5BB-DADF48359CB5}"/>
              </a:ext>
            </a:extLst>
          </p:cNvPr>
          <p:cNvSpPr/>
          <p:nvPr/>
        </p:nvSpPr>
        <p:spPr>
          <a:xfrm>
            <a:off x="6821526" y="2028085"/>
            <a:ext cx="1231086" cy="864000"/>
          </a:xfrm>
          <a:prstGeom prst="flowChartConnector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Power BI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45" name="Flowchart: Connector 44">
            <a:extLst>
              <a:ext uri="{FF2B5EF4-FFF2-40B4-BE49-F238E27FC236}">
                <a16:creationId xmlns:a16="http://schemas.microsoft.com/office/drawing/2014/main" id="{2AB50BE6-6558-484C-AD23-3DB68761CB15}"/>
              </a:ext>
            </a:extLst>
          </p:cNvPr>
          <p:cNvSpPr/>
          <p:nvPr/>
        </p:nvSpPr>
        <p:spPr>
          <a:xfrm>
            <a:off x="8052612" y="2080914"/>
            <a:ext cx="1440598" cy="864000"/>
          </a:xfrm>
          <a:prstGeom prst="flowChartConnector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  <a:reflection blurRad="6350" stA="50000" endA="300" endPos="55500" dist="50800" dir="5400000" sy="-100000" algn="bl" rotWithShape="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Tableau</a:t>
            </a:r>
            <a:endParaRPr lang="en-I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5222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867CC-FB91-49D9-A0F0-E7E52C1EE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8060" y="415925"/>
            <a:ext cx="5135880" cy="752475"/>
          </a:xfrm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en-IN" sz="3200" dirty="0">
                <a:latin typeface="Algerian" panose="04020705040A02060702" pitchFamily="82" charset="0"/>
              </a:rPr>
              <a:t>FUTURE OF DATA SCIENCE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FB0755-6B3D-45CA-87CE-7740723259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191" y="1572612"/>
            <a:ext cx="5681669" cy="422148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70A0C14-88C0-4875-A24D-B3AE58A5E45D}"/>
              </a:ext>
            </a:extLst>
          </p:cNvPr>
          <p:cNvSpPr/>
          <p:nvPr/>
        </p:nvSpPr>
        <p:spPr>
          <a:xfrm>
            <a:off x="0" y="6198305"/>
            <a:ext cx="12230100" cy="68566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15">
            <a:extLst>
              <a:ext uri="{FF2B5EF4-FFF2-40B4-BE49-F238E27FC236}">
                <a16:creationId xmlns:a16="http://schemas.microsoft.com/office/drawing/2014/main" id="{A8838592-651F-48CA-83E8-8DDB0C528CFA}"/>
              </a:ext>
            </a:extLst>
          </p:cNvPr>
          <p:cNvSpPr txBox="1"/>
          <p:nvPr/>
        </p:nvSpPr>
        <p:spPr>
          <a:xfrm>
            <a:off x="93657" y="6474217"/>
            <a:ext cx="449072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>
                <a:solidFill>
                  <a:schemeClr val="bg1"/>
                </a:solidFill>
                <a:latin typeface="Bookman Old Style" panose="02050604050505020204" charset="0"/>
                <a:cs typeface="Bookman Old Style" panose="02050604050505020204" charset="0"/>
              </a:rPr>
              <a:t>©</a:t>
            </a:r>
            <a:r>
              <a:rPr lang="en-US" sz="1400" dirty="0">
                <a:solidFill>
                  <a:schemeClr val="bg1"/>
                </a:solidFill>
                <a:latin typeface="Bookman Old Style" panose="02050604050505020204" charset="0"/>
                <a:cs typeface="Bookman Old Style" panose="0205060405050502020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Bookman Old Style" panose="02050604050505020204" charset="0"/>
                <a:cs typeface="Bookman Old Style" panose="02050604050505020204" charset="0"/>
              </a:rPr>
              <a:t>Sigtech</a:t>
            </a:r>
            <a:r>
              <a:rPr lang="en-US" sz="1400" dirty="0">
                <a:solidFill>
                  <a:schemeClr val="bg1"/>
                </a:solidFill>
                <a:latin typeface="Bookman Old Style" panose="02050604050505020204" charset="0"/>
                <a:cs typeface="Bookman Old Style" panose="02050604050505020204" charset="0"/>
              </a:rPr>
              <a:t> Wireless Tech</a:t>
            </a:r>
            <a:r>
              <a:rPr lang="en-US" sz="1400" dirty="0">
                <a:solidFill>
                  <a:schemeClr val="bg1"/>
                </a:solidFill>
                <a:latin typeface="Bookman Old Style" panose="02050604050505020204" charset="0"/>
                <a:cs typeface="Bookman Old Style" panose="02050604050505020204" charset="0"/>
                <a:sym typeface="+mn-ea"/>
              </a:rPr>
              <a:t>nologies Pvt Ltd.</a:t>
            </a:r>
            <a:r>
              <a:rPr lang="en-US" sz="1400" dirty="0">
                <a:solidFill>
                  <a:schemeClr val="bg1"/>
                </a:solidFill>
                <a:latin typeface="Bookman Old Style" panose="02050604050505020204" charset="0"/>
                <a:cs typeface="Bookman Old Style" panose="02050604050505020204" charset="0"/>
              </a:rPr>
              <a:t>, 2021</a:t>
            </a:r>
          </a:p>
        </p:txBody>
      </p:sp>
      <p:pic>
        <p:nvPicPr>
          <p:cNvPr id="7" name="Picture 6" descr="Sigtech logo">
            <a:extLst>
              <a:ext uri="{FF2B5EF4-FFF2-40B4-BE49-F238E27FC236}">
                <a16:creationId xmlns:a16="http://schemas.microsoft.com/office/drawing/2014/main" id="{7BE198D1-B0B3-42DB-B96C-99D7C7E2A3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3408" y="6234187"/>
            <a:ext cx="1384935" cy="577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459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7174" name="组合 61"/>
          <p:cNvGrpSpPr/>
          <p:nvPr/>
        </p:nvGrpSpPr>
        <p:grpSpPr>
          <a:xfrm>
            <a:off x="10828338" y="3879850"/>
            <a:ext cx="1363662" cy="2978150"/>
            <a:chOff x="10271180" y="2666231"/>
            <a:chExt cx="1920820" cy="4191769"/>
          </a:xfrm>
        </p:grpSpPr>
        <p:sp>
          <p:nvSpPr>
            <p:cNvPr id="58" name="任意多边形 57"/>
            <p:cNvSpPr/>
            <p:nvPr/>
          </p:nvSpPr>
          <p:spPr>
            <a:xfrm>
              <a:off x="10271180" y="5021308"/>
              <a:ext cx="1920820" cy="1836692"/>
            </a:xfrm>
            <a:custGeom>
              <a:avLst/>
              <a:gdLst>
                <a:gd name="connsiteX0" fmla="*/ 1920820 w 1920820"/>
                <a:gd name="connsiteY0" fmla="*/ 0 h 1836970"/>
                <a:gd name="connsiteX1" fmla="*/ 1920820 w 1920820"/>
                <a:gd name="connsiteY1" fmla="*/ 551779 h 1836970"/>
                <a:gd name="connsiteX2" fmla="*/ 1890943 w 1920820"/>
                <a:gd name="connsiteY2" fmla="*/ 556339 h 1836970"/>
                <a:gd name="connsiteX3" fmla="*/ 567485 w 1920820"/>
                <a:gd name="connsiteY3" fmla="*/ 1800072 h 1836970"/>
                <a:gd name="connsiteX4" fmla="*/ 559215 w 1920820"/>
                <a:gd name="connsiteY4" fmla="*/ 1836970 h 1836970"/>
                <a:gd name="connsiteX5" fmla="*/ 0 w 1920820"/>
                <a:gd name="connsiteY5" fmla="*/ 1836970 h 1836970"/>
                <a:gd name="connsiteX6" fmla="*/ 40322 w 1920820"/>
                <a:gd name="connsiteY6" fmla="*/ 1657072 h 1836970"/>
                <a:gd name="connsiteX7" fmla="*/ 1780889 w 1920820"/>
                <a:gd name="connsiteY7" fmla="*/ 21356 h 1836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20820" h="1836970">
                  <a:moveTo>
                    <a:pt x="1920820" y="0"/>
                  </a:moveTo>
                  <a:lnTo>
                    <a:pt x="1920820" y="551779"/>
                  </a:lnTo>
                  <a:lnTo>
                    <a:pt x="1890943" y="556339"/>
                  </a:lnTo>
                  <a:cubicBezTo>
                    <a:pt x="1249437" y="687610"/>
                    <a:pt x="737070" y="1173402"/>
                    <a:pt x="567485" y="1800072"/>
                  </a:cubicBezTo>
                  <a:lnTo>
                    <a:pt x="559215" y="1836970"/>
                  </a:lnTo>
                  <a:lnTo>
                    <a:pt x="0" y="1836970"/>
                  </a:lnTo>
                  <a:lnTo>
                    <a:pt x="40322" y="1657072"/>
                  </a:lnTo>
                  <a:cubicBezTo>
                    <a:pt x="263354" y="832896"/>
                    <a:pt x="937201" y="193999"/>
                    <a:pt x="1780889" y="21356"/>
                  </a:cubicBezTo>
                  <a:close/>
                </a:path>
              </a:pathLst>
            </a:custGeom>
            <a:solidFill>
              <a:schemeClr val="tx1">
                <a:alpha val="2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9" name="任意多边形 58"/>
            <p:cNvSpPr/>
            <p:nvPr/>
          </p:nvSpPr>
          <p:spPr>
            <a:xfrm flipH="1">
              <a:off x="11670986" y="2666231"/>
              <a:ext cx="521014" cy="1526109"/>
            </a:xfrm>
            <a:custGeom>
              <a:avLst/>
              <a:gdLst>
                <a:gd name="connsiteX0" fmla="*/ 0 w 841831"/>
                <a:gd name="connsiteY0" fmla="*/ 0 h 2466387"/>
                <a:gd name="connsiteX1" fmla="*/ 32236 w 841831"/>
                <a:gd name="connsiteY1" fmla="*/ 11799 h 2466387"/>
                <a:gd name="connsiteX2" fmla="*/ 841831 w 841831"/>
                <a:gd name="connsiteY2" fmla="*/ 1233193 h 2466387"/>
                <a:gd name="connsiteX3" fmla="*/ 32236 w 841831"/>
                <a:gd name="connsiteY3" fmla="*/ 2454588 h 2466387"/>
                <a:gd name="connsiteX4" fmla="*/ 0 w 841831"/>
                <a:gd name="connsiteY4" fmla="*/ 2466387 h 2466387"/>
                <a:gd name="connsiteX5" fmla="*/ 0 w 841831"/>
                <a:gd name="connsiteY5" fmla="*/ 2117441 h 2466387"/>
                <a:gd name="connsiteX6" fmla="*/ 79796 w 841831"/>
                <a:gd name="connsiteY6" fmla="*/ 2068964 h 2466387"/>
                <a:gd name="connsiteX7" fmla="*/ 524171 w 841831"/>
                <a:gd name="connsiteY7" fmla="*/ 1233193 h 2466387"/>
                <a:gd name="connsiteX8" fmla="*/ 79796 w 841831"/>
                <a:gd name="connsiteY8" fmla="*/ 397422 h 2466387"/>
                <a:gd name="connsiteX9" fmla="*/ 0 w 841831"/>
                <a:gd name="connsiteY9" fmla="*/ 348946 h 2466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41831" h="2466387">
                  <a:moveTo>
                    <a:pt x="0" y="0"/>
                  </a:moveTo>
                  <a:lnTo>
                    <a:pt x="32236" y="11799"/>
                  </a:lnTo>
                  <a:cubicBezTo>
                    <a:pt x="508001" y="213030"/>
                    <a:pt x="841831" y="684126"/>
                    <a:pt x="841831" y="1233193"/>
                  </a:cubicBezTo>
                  <a:cubicBezTo>
                    <a:pt x="841831" y="1782260"/>
                    <a:pt x="508001" y="2253356"/>
                    <a:pt x="32236" y="2454588"/>
                  </a:cubicBezTo>
                  <a:lnTo>
                    <a:pt x="0" y="2466387"/>
                  </a:lnTo>
                  <a:lnTo>
                    <a:pt x="0" y="2117441"/>
                  </a:lnTo>
                  <a:lnTo>
                    <a:pt x="79796" y="2068964"/>
                  </a:lnTo>
                  <a:cubicBezTo>
                    <a:pt x="347900" y="1887836"/>
                    <a:pt x="524171" y="1581100"/>
                    <a:pt x="524171" y="1233193"/>
                  </a:cubicBezTo>
                  <a:cubicBezTo>
                    <a:pt x="524171" y="885286"/>
                    <a:pt x="347900" y="578550"/>
                    <a:pt x="79796" y="397422"/>
                  </a:cubicBezTo>
                  <a:lnTo>
                    <a:pt x="0" y="348946"/>
                  </a:lnTo>
                  <a:close/>
                </a:path>
              </a:pathLst>
            </a:custGeom>
            <a:solidFill>
              <a:schemeClr val="tx1">
                <a:alpha val="2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0" name="椭圆 59"/>
            <p:cNvSpPr/>
            <p:nvPr/>
          </p:nvSpPr>
          <p:spPr>
            <a:xfrm>
              <a:off x="10452304" y="4116369"/>
              <a:ext cx="670834" cy="670326"/>
            </a:xfrm>
            <a:prstGeom prst="ellipse">
              <a:avLst/>
            </a:prstGeom>
            <a:solidFill>
              <a:schemeClr val="tx1">
                <a:alpha val="2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1" name="椭圆 60"/>
            <p:cNvSpPr/>
            <p:nvPr/>
          </p:nvSpPr>
          <p:spPr>
            <a:xfrm>
              <a:off x="10928597" y="3539889"/>
              <a:ext cx="351069" cy="350803"/>
            </a:xfrm>
            <a:prstGeom prst="ellipse">
              <a:avLst/>
            </a:prstGeom>
            <a:solidFill>
              <a:schemeClr val="tx1">
                <a:alpha val="2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7180" name="TextBox 12"/>
          <p:cNvSpPr txBox="1"/>
          <p:nvPr/>
        </p:nvSpPr>
        <p:spPr>
          <a:xfrm>
            <a:off x="3521710" y="4446270"/>
            <a:ext cx="5149215" cy="110680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>
              <a:buFont typeface="Arial" panose="020B0604020202020204" pitchFamily="34" charset="0"/>
            </a:pPr>
            <a:r>
              <a:rPr lang="en-US" altLang="zh-CN" sz="6600" b="1" dirty="0">
                <a:solidFill>
                  <a:srgbClr val="FFFFFF"/>
                </a:solidFill>
                <a:latin typeface="Arial" panose="020B0604020202020204" pitchFamily="34" charset="0"/>
                <a:ea typeface="微软雅黑" pitchFamily="34" charset="-122"/>
                <a:sym typeface="Arial" panose="020B0604020202020204" pitchFamily="34" charset="0"/>
              </a:rPr>
              <a:t>THANK YOU</a:t>
            </a:r>
          </a:p>
        </p:txBody>
      </p:sp>
      <p:grpSp>
        <p:nvGrpSpPr>
          <p:cNvPr id="7183" name="组合 45"/>
          <p:cNvGrpSpPr/>
          <p:nvPr/>
        </p:nvGrpSpPr>
        <p:grpSpPr>
          <a:xfrm flipH="1">
            <a:off x="0" y="3879850"/>
            <a:ext cx="1365250" cy="2978150"/>
            <a:chOff x="10271180" y="2666231"/>
            <a:chExt cx="1920820" cy="4191769"/>
          </a:xfrm>
        </p:grpSpPr>
        <p:sp>
          <p:nvSpPr>
            <p:cNvPr id="49" name="任意多边形 48"/>
            <p:cNvSpPr/>
            <p:nvPr/>
          </p:nvSpPr>
          <p:spPr>
            <a:xfrm>
              <a:off x="10271180" y="5021308"/>
              <a:ext cx="1920820" cy="1836692"/>
            </a:xfrm>
            <a:custGeom>
              <a:avLst/>
              <a:gdLst>
                <a:gd name="connsiteX0" fmla="*/ 1920820 w 1920820"/>
                <a:gd name="connsiteY0" fmla="*/ 0 h 1836970"/>
                <a:gd name="connsiteX1" fmla="*/ 1920820 w 1920820"/>
                <a:gd name="connsiteY1" fmla="*/ 551779 h 1836970"/>
                <a:gd name="connsiteX2" fmla="*/ 1890943 w 1920820"/>
                <a:gd name="connsiteY2" fmla="*/ 556339 h 1836970"/>
                <a:gd name="connsiteX3" fmla="*/ 567485 w 1920820"/>
                <a:gd name="connsiteY3" fmla="*/ 1800072 h 1836970"/>
                <a:gd name="connsiteX4" fmla="*/ 559215 w 1920820"/>
                <a:gd name="connsiteY4" fmla="*/ 1836970 h 1836970"/>
                <a:gd name="connsiteX5" fmla="*/ 0 w 1920820"/>
                <a:gd name="connsiteY5" fmla="*/ 1836970 h 1836970"/>
                <a:gd name="connsiteX6" fmla="*/ 40322 w 1920820"/>
                <a:gd name="connsiteY6" fmla="*/ 1657072 h 1836970"/>
                <a:gd name="connsiteX7" fmla="*/ 1780889 w 1920820"/>
                <a:gd name="connsiteY7" fmla="*/ 21356 h 1836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20820" h="1836970">
                  <a:moveTo>
                    <a:pt x="1920820" y="0"/>
                  </a:moveTo>
                  <a:lnTo>
                    <a:pt x="1920820" y="551779"/>
                  </a:lnTo>
                  <a:lnTo>
                    <a:pt x="1890943" y="556339"/>
                  </a:lnTo>
                  <a:cubicBezTo>
                    <a:pt x="1249437" y="687610"/>
                    <a:pt x="737070" y="1173402"/>
                    <a:pt x="567485" y="1800072"/>
                  </a:cubicBezTo>
                  <a:lnTo>
                    <a:pt x="559215" y="1836970"/>
                  </a:lnTo>
                  <a:lnTo>
                    <a:pt x="0" y="1836970"/>
                  </a:lnTo>
                  <a:lnTo>
                    <a:pt x="40322" y="1657072"/>
                  </a:lnTo>
                  <a:cubicBezTo>
                    <a:pt x="263354" y="832896"/>
                    <a:pt x="937201" y="193999"/>
                    <a:pt x="1780889" y="21356"/>
                  </a:cubicBezTo>
                  <a:close/>
                </a:path>
              </a:pathLst>
            </a:custGeom>
            <a:solidFill>
              <a:schemeClr val="tx1">
                <a:alpha val="2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2" name="任意多边形 51"/>
            <p:cNvSpPr/>
            <p:nvPr/>
          </p:nvSpPr>
          <p:spPr>
            <a:xfrm flipH="1">
              <a:off x="11671591" y="2666231"/>
              <a:ext cx="520409" cy="1526109"/>
            </a:xfrm>
            <a:custGeom>
              <a:avLst/>
              <a:gdLst>
                <a:gd name="connsiteX0" fmla="*/ 0 w 841831"/>
                <a:gd name="connsiteY0" fmla="*/ 0 h 2466387"/>
                <a:gd name="connsiteX1" fmla="*/ 32236 w 841831"/>
                <a:gd name="connsiteY1" fmla="*/ 11799 h 2466387"/>
                <a:gd name="connsiteX2" fmla="*/ 841831 w 841831"/>
                <a:gd name="connsiteY2" fmla="*/ 1233193 h 2466387"/>
                <a:gd name="connsiteX3" fmla="*/ 32236 w 841831"/>
                <a:gd name="connsiteY3" fmla="*/ 2454588 h 2466387"/>
                <a:gd name="connsiteX4" fmla="*/ 0 w 841831"/>
                <a:gd name="connsiteY4" fmla="*/ 2466387 h 2466387"/>
                <a:gd name="connsiteX5" fmla="*/ 0 w 841831"/>
                <a:gd name="connsiteY5" fmla="*/ 2117441 h 2466387"/>
                <a:gd name="connsiteX6" fmla="*/ 79796 w 841831"/>
                <a:gd name="connsiteY6" fmla="*/ 2068964 h 2466387"/>
                <a:gd name="connsiteX7" fmla="*/ 524171 w 841831"/>
                <a:gd name="connsiteY7" fmla="*/ 1233193 h 2466387"/>
                <a:gd name="connsiteX8" fmla="*/ 79796 w 841831"/>
                <a:gd name="connsiteY8" fmla="*/ 397422 h 2466387"/>
                <a:gd name="connsiteX9" fmla="*/ 0 w 841831"/>
                <a:gd name="connsiteY9" fmla="*/ 348946 h 2466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41831" h="2466387">
                  <a:moveTo>
                    <a:pt x="0" y="0"/>
                  </a:moveTo>
                  <a:lnTo>
                    <a:pt x="32236" y="11799"/>
                  </a:lnTo>
                  <a:cubicBezTo>
                    <a:pt x="508001" y="213030"/>
                    <a:pt x="841831" y="684126"/>
                    <a:pt x="841831" y="1233193"/>
                  </a:cubicBezTo>
                  <a:cubicBezTo>
                    <a:pt x="841831" y="1782260"/>
                    <a:pt x="508001" y="2253356"/>
                    <a:pt x="32236" y="2454588"/>
                  </a:cubicBezTo>
                  <a:lnTo>
                    <a:pt x="0" y="2466387"/>
                  </a:lnTo>
                  <a:lnTo>
                    <a:pt x="0" y="2117441"/>
                  </a:lnTo>
                  <a:lnTo>
                    <a:pt x="79796" y="2068964"/>
                  </a:lnTo>
                  <a:cubicBezTo>
                    <a:pt x="347900" y="1887836"/>
                    <a:pt x="524171" y="1581100"/>
                    <a:pt x="524171" y="1233193"/>
                  </a:cubicBezTo>
                  <a:cubicBezTo>
                    <a:pt x="524171" y="885286"/>
                    <a:pt x="347900" y="578550"/>
                    <a:pt x="79796" y="397422"/>
                  </a:cubicBezTo>
                  <a:lnTo>
                    <a:pt x="0" y="348946"/>
                  </a:lnTo>
                  <a:close/>
                </a:path>
              </a:pathLst>
            </a:custGeom>
            <a:solidFill>
              <a:schemeClr val="tx1">
                <a:alpha val="2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5" name="椭圆 54"/>
            <p:cNvSpPr/>
            <p:nvPr/>
          </p:nvSpPr>
          <p:spPr>
            <a:xfrm>
              <a:off x="10452094" y="4116369"/>
              <a:ext cx="670053" cy="670326"/>
            </a:xfrm>
            <a:prstGeom prst="ellipse">
              <a:avLst/>
            </a:prstGeom>
            <a:solidFill>
              <a:schemeClr val="tx1">
                <a:alpha val="2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6" name="椭圆 55"/>
            <p:cNvSpPr/>
            <p:nvPr/>
          </p:nvSpPr>
          <p:spPr>
            <a:xfrm>
              <a:off x="10930065" y="3539889"/>
              <a:ext cx="348428" cy="350803"/>
            </a:xfrm>
            <a:prstGeom prst="ellipse">
              <a:avLst/>
            </a:prstGeom>
            <a:solidFill>
              <a:schemeClr val="tx1">
                <a:alpha val="2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1979196" y="5736590"/>
            <a:ext cx="8160484" cy="999490"/>
            <a:chOff x="3569" y="8282"/>
            <a:chExt cx="11783" cy="1574"/>
          </a:xfrm>
        </p:grpSpPr>
        <p:sp>
          <p:nvSpPr>
            <p:cNvPr id="26" name="TextBox 25"/>
            <p:cNvSpPr txBox="1"/>
            <p:nvPr/>
          </p:nvSpPr>
          <p:spPr>
            <a:xfrm>
              <a:off x="5475" y="8282"/>
              <a:ext cx="9877" cy="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Bookman Old Style" panose="02050604050505020204" charset="0"/>
                  <a:cs typeface="Bookman Old Style" panose="02050604050505020204" charset="0"/>
                </a:rPr>
                <a:t>12 E, Basement Floor 1, Thejaswini, Technopark, Trivandrum, Kerala - 695 581, India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3569" y="8282"/>
              <a:ext cx="3520" cy="43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latin typeface="Bookman Old Style" panose="02050604050505020204" charset="0"/>
                  <a:cs typeface="Bookman Old Style" panose="02050604050505020204" charset="0"/>
                  <a:sym typeface="+mn-ea"/>
                </a:rPr>
                <a:t>Registered Office: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6113" y="9422"/>
              <a:ext cx="6685" cy="43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  <a:latin typeface="Bookman Old Style" panose="02050604050505020204" charset="0"/>
                  <a:cs typeface="Bookman Old Style" panose="02050604050505020204" charset="0"/>
                </a:rPr>
                <a:t>Phone:  </a:t>
              </a:r>
              <a:r>
                <a:rPr lang="en-US" sz="1200" dirty="0">
                  <a:solidFill>
                    <a:schemeClr val="bg1"/>
                  </a:solidFill>
                  <a:latin typeface="Bookman Old Style" panose="02050604050505020204" charset="0"/>
                  <a:cs typeface="Bookman Old Style" panose="02050604050505020204" charset="0"/>
                </a:rPr>
                <a:t>+91471 2700143 (I), +8210 8958 5775 (K) </a:t>
              </a:r>
            </a:p>
          </p:txBody>
        </p:sp>
        <p:sp>
          <p:nvSpPr>
            <p:cNvPr id="3" name="TextBox 25"/>
            <p:cNvSpPr txBox="1"/>
            <p:nvPr/>
          </p:nvSpPr>
          <p:spPr>
            <a:xfrm>
              <a:off x="6659" y="8719"/>
              <a:ext cx="6562" cy="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Bookman Old Style" panose="02050604050505020204" charset="0"/>
                  <a:cs typeface="Bookman Old Style" panose="02050604050505020204" charset="0"/>
                </a:rPr>
                <a:t>68 - 43, Chongchun-dong, Bupyung-ku, Incheon, Korea</a:t>
              </a:r>
            </a:p>
          </p:txBody>
        </p:sp>
        <p:sp>
          <p:nvSpPr>
            <p:cNvPr id="4" name="TextBox 27"/>
            <p:cNvSpPr txBox="1"/>
            <p:nvPr/>
          </p:nvSpPr>
          <p:spPr>
            <a:xfrm>
              <a:off x="4946" y="8719"/>
              <a:ext cx="3520" cy="43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latin typeface="Bookman Old Style" panose="02050604050505020204" charset="0"/>
                  <a:cs typeface="Bookman Old Style" panose="02050604050505020204" charset="0"/>
                  <a:sym typeface="+mn-ea"/>
                </a:rPr>
                <a:t>Regional Office:</a:t>
              </a:r>
            </a:p>
          </p:txBody>
        </p:sp>
      </p:grpSp>
      <p:pic>
        <p:nvPicPr>
          <p:cNvPr id="12" name="Content Placeholder 11" descr="12205452201820142176shokunin_World_Map.svg.hi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9625" y="365125"/>
            <a:ext cx="7951470" cy="4068445"/>
          </a:xfrm>
          <a:prstGeom prst="rect">
            <a:avLst/>
          </a:prstGeom>
        </p:spPr>
      </p:pic>
      <p:sp>
        <p:nvSpPr>
          <p:cNvPr id="14" name="Freeform 28"/>
          <p:cNvSpPr>
            <a:spLocks noEditPoints="1"/>
          </p:cNvSpPr>
          <p:nvPr/>
        </p:nvSpPr>
        <p:spPr bwMode="auto">
          <a:xfrm>
            <a:off x="2933065" y="1019810"/>
            <a:ext cx="154305" cy="217170"/>
          </a:xfrm>
          <a:custGeom>
            <a:avLst/>
            <a:gdLst>
              <a:gd name="T0" fmla="*/ 50 w 100"/>
              <a:gd name="T1" fmla="*/ 0 h 132"/>
              <a:gd name="T2" fmla="*/ 0 w 100"/>
              <a:gd name="T3" fmla="*/ 50 h 132"/>
              <a:gd name="T4" fmla="*/ 50 w 100"/>
              <a:gd name="T5" fmla="*/ 132 h 132"/>
              <a:gd name="T6" fmla="*/ 100 w 100"/>
              <a:gd name="T7" fmla="*/ 50 h 132"/>
              <a:gd name="T8" fmla="*/ 50 w 100"/>
              <a:gd name="T9" fmla="*/ 0 h 132"/>
              <a:gd name="T10" fmla="*/ 50 w 100"/>
              <a:gd name="T11" fmla="*/ 66 h 132"/>
              <a:gd name="T12" fmla="*/ 30 w 100"/>
              <a:gd name="T13" fmla="*/ 46 h 132"/>
              <a:gd name="T14" fmla="*/ 50 w 100"/>
              <a:gd name="T15" fmla="*/ 26 h 132"/>
              <a:gd name="T16" fmla="*/ 70 w 100"/>
              <a:gd name="T17" fmla="*/ 46 h 132"/>
              <a:gd name="T18" fmla="*/ 50 w 100"/>
              <a:gd name="T19" fmla="*/ 66 h 1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00" h="132">
                <a:moveTo>
                  <a:pt x="50" y="0"/>
                </a:moveTo>
                <a:cubicBezTo>
                  <a:pt x="22" y="0"/>
                  <a:pt x="0" y="22"/>
                  <a:pt x="0" y="50"/>
                </a:cubicBezTo>
                <a:cubicBezTo>
                  <a:pt x="0" y="78"/>
                  <a:pt x="50" y="132"/>
                  <a:pt x="50" y="132"/>
                </a:cubicBezTo>
                <a:cubicBezTo>
                  <a:pt x="50" y="132"/>
                  <a:pt x="100" y="78"/>
                  <a:pt x="100" y="50"/>
                </a:cubicBezTo>
                <a:cubicBezTo>
                  <a:pt x="100" y="22"/>
                  <a:pt x="78" y="0"/>
                  <a:pt x="50" y="0"/>
                </a:cubicBezTo>
                <a:close/>
                <a:moveTo>
                  <a:pt x="50" y="66"/>
                </a:moveTo>
                <a:cubicBezTo>
                  <a:pt x="39" y="66"/>
                  <a:pt x="30" y="57"/>
                  <a:pt x="30" y="46"/>
                </a:cubicBezTo>
                <a:cubicBezTo>
                  <a:pt x="30" y="35"/>
                  <a:pt x="39" y="26"/>
                  <a:pt x="50" y="26"/>
                </a:cubicBezTo>
                <a:cubicBezTo>
                  <a:pt x="61" y="26"/>
                  <a:pt x="70" y="35"/>
                  <a:pt x="70" y="46"/>
                </a:cubicBezTo>
                <a:cubicBezTo>
                  <a:pt x="70" y="57"/>
                  <a:pt x="61" y="66"/>
                  <a:pt x="50" y="66"/>
                </a:cubicBezTo>
                <a:close/>
              </a:path>
            </a:pathLst>
          </a:cu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/>
          <a:lstStyle/>
          <a:p>
            <a:endParaRPr lang="en-US" dirty="0">
              <a:latin typeface="Lato" panose="020F0502020204030203" pitchFamily="34" charset="0"/>
            </a:endParaRPr>
          </a:p>
        </p:txBody>
      </p:sp>
      <p:sp>
        <p:nvSpPr>
          <p:cNvPr id="15" name="Freeform 28"/>
          <p:cNvSpPr>
            <a:spLocks noEditPoints="1"/>
          </p:cNvSpPr>
          <p:nvPr/>
        </p:nvSpPr>
        <p:spPr bwMode="auto">
          <a:xfrm>
            <a:off x="5758180" y="1146810"/>
            <a:ext cx="154305" cy="217170"/>
          </a:xfrm>
          <a:custGeom>
            <a:avLst/>
            <a:gdLst>
              <a:gd name="T0" fmla="*/ 50 w 100"/>
              <a:gd name="T1" fmla="*/ 0 h 132"/>
              <a:gd name="T2" fmla="*/ 0 w 100"/>
              <a:gd name="T3" fmla="*/ 50 h 132"/>
              <a:gd name="T4" fmla="*/ 50 w 100"/>
              <a:gd name="T5" fmla="*/ 132 h 132"/>
              <a:gd name="T6" fmla="*/ 100 w 100"/>
              <a:gd name="T7" fmla="*/ 50 h 132"/>
              <a:gd name="T8" fmla="*/ 50 w 100"/>
              <a:gd name="T9" fmla="*/ 0 h 132"/>
              <a:gd name="T10" fmla="*/ 50 w 100"/>
              <a:gd name="T11" fmla="*/ 66 h 132"/>
              <a:gd name="T12" fmla="*/ 30 w 100"/>
              <a:gd name="T13" fmla="*/ 46 h 132"/>
              <a:gd name="T14" fmla="*/ 50 w 100"/>
              <a:gd name="T15" fmla="*/ 26 h 132"/>
              <a:gd name="T16" fmla="*/ 70 w 100"/>
              <a:gd name="T17" fmla="*/ 46 h 132"/>
              <a:gd name="T18" fmla="*/ 50 w 100"/>
              <a:gd name="T19" fmla="*/ 66 h 1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00" h="132">
                <a:moveTo>
                  <a:pt x="50" y="0"/>
                </a:moveTo>
                <a:cubicBezTo>
                  <a:pt x="22" y="0"/>
                  <a:pt x="0" y="22"/>
                  <a:pt x="0" y="50"/>
                </a:cubicBezTo>
                <a:cubicBezTo>
                  <a:pt x="0" y="78"/>
                  <a:pt x="50" y="132"/>
                  <a:pt x="50" y="132"/>
                </a:cubicBezTo>
                <a:cubicBezTo>
                  <a:pt x="50" y="132"/>
                  <a:pt x="100" y="78"/>
                  <a:pt x="100" y="50"/>
                </a:cubicBezTo>
                <a:cubicBezTo>
                  <a:pt x="100" y="22"/>
                  <a:pt x="78" y="0"/>
                  <a:pt x="50" y="0"/>
                </a:cubicBezTo>
                <a:close/>
                <a:moveTo>
                  <a:pt x="50" y="66"/>
                </a:moveTo>
                <a:cubicBezTo>
                  <a:pt x="39" y="66"/>
                  <a:pt x="30" y="57"/>
                  <a:pt x="30" y="46"/>
                </a:cubicBezTo>
                <a:cubicBezTo>
                  <a:pt x="30" y="35"/>
                  <a:pt x="39" y="26"/>
                  <a:pt x="50" y="26"/>
                </a:cubicBezTo>
                <a:cubicBezTo>
                  <a:pt x="61" y="26"/>
                  <a:pt x="70" y="35"/>
                  <a:pt x="70" y="46"/>
                </a:cubicBezTo>
                <a:cubicBezTo>
                  <a:pt x="70" y="57"/>
                  <a:pt x="61" y="66"/>
                  <a:pt x="50" y="66"/>
                </a:cubicBezTo>
                <a:close/>
              </a:path>
            </a:pathLst>
          </a:cu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/>
          <a:lstStyle/>
          <a:p>
            <a:endParaRPr lang="en-US" dirty="0">
              <a:latin typeface="Lato" panose="020F0502020204030203" pitchFamily="34" charset="0"/>
            </a:endParaRPr>
          </a:p>
        </p:txBody>
      </p:sp>
      <p:sp>
        <p:nvSpPr>
          <p:cNvPr id="16" name="Freeform 28"/>
          <p:cNvSpPr>
            <a:spLocks noEditPoints="1"/>
          </p:cNvSpPr>
          <p:nvPr/>
        </p:nvSpPr>
        <p:spPr bwMode="auto">
          <a:xfrm>
            <a:off x="7860665" y="2290445"/>
            <a:ext cx="154305" cy="217170"/>
          </a:xfrm>
          <a:custGeom>
            <a:avLst/>
            <a:gdLst>
              <a:gd name="T0" fmla="*/ 50 w 100"/>
              <a:gd name="T1" fmla="*/ 0 h 132"/>
              <a:gd name="T2" fmla="*/ 0 w 100"/>
              <a:gd name="T3" fmla="*/ 50 h 132"/>
              <a:gd name="T4" fmla="*/ 50 w 100"/>
              <a:gd name="T5" fmla="*/ 132 h 132"/>
              <a:gd name="T6" fmla="*/ 100 w 100"/>
              <a:gd name="T7" fmla="*/ 50 h 132"/>
              <a:gd name="T8" fmla="*/ 50 w 100"/>
              <a:gd name="T9" fmla="*/ 0 h 132"/>
              <a:gd name="T10" fmla="*/ 50 w 100"/>
              <a:gd name="T11" fmla="*/ 66 h 132"/>
              <a:gd name="T12" fmla="*/ 30 w 100"/>
              <a:gd name="T13" fmla="*/ 46 h 132"/>
              <a:gd name="T14" fmla="*/ 50 w 100"/>
              <a:gd name="T15" fmla="*/ 26 h 132"/>
              <a:gd name="T16" fmla="*/ 70 w 100"/>
              <a:gd name="T17" fmla="*/ 46 h 132"/>
              <a:gd name="T18" fmla="*/ 50 w 100"/>
              <a:gd name="T19" fmla="*/ 66 h 1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00" h="132">
                <a:moveTo>
                  <a:pt x="50" y="0"/>
                </a:moveTo>
                <a:cubicBezTo>
                  <a:pt x="22" y="0"/>
                  <a:pt x="0" y="22"/>
                  <a:pt x="0" y="50"/>
                </a:cubicBezTo>
                <a:cubicBezTo>
                  <a:pt x="0" y="78"/>
                  <a:pt x="50" y="132"/>
                  <a:pt x="50" y="132"/>
                </a:cubicBezTo>
                <a:cubicBezTo>
                  <a:pt x="50" y="132"/>
                  <a:pt x="100" y="78"/>
                  <a:pt x="100" y="50"/>
                </a:cubicBezTo>
                <a:cubicBezTo>
                  <a:pt x="100" y="22"/>
                  <a:pt x="78" y="0"/>
                  <a:pt x="50" y="0"/>
                </a:cubicBezTo>
                <a:close/>
                <a:moveTo>
                  <a:pt x="50" y="66"/>
                </a:moveTo>
                <a:cubicBezTo>
                  <a:pt x="39" y="66"/>
                  <a:pt x="30" y="57"/>
                  <a:pt x="30" y="46"/>
                </a:cubicBezTo>
                <a:cubicBezTo>
                  <a:pt x="30" y="35"/>
                  <a:pt x="39" y="26"/>
                  <a:pt x="50" y="26"/>
                </a:cubicBezTo>
                <a:cubicBezTo>
                  <a:pt x="61" y="26"/>
                  <a:pt x="70" y="35"/>
                  <a:pt x="70" y="46"/>
                </a:cubicBezTo>
                <a:cubicBezTo>
                  <a:pt x="70" y="57"/>
                  <a:pt x="61" y="66"/>
                  <a:pt x="50" y="66"/>
                </a:cubicBezTo>
                <a:close/>
              </a:path>
            </a:pathLst>
          </a:cu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/>
          <a:lstStyle/>
          <a:p>
            <a:endParaRPr lang="en-US" dirty="0">
              <a:latin typeface="Lato" panose="020F0502020204030203" pitchFamily="34" charset="0"/>
            </a:endParaRPr>
          </a:p>
        </p:txBody>
      </p:sp>
      <p:sp>
        <p:nvSpPr>
          <p:cNvPr id="18" name="Freeform 28"/>
          <p:cNvSpPr>
            <a:spLocks noEditPoints="1"/>
          </p:cNvSpPr>
          <p:nvPr/>
        </p:nvSpPr>
        <p:spPr bwMode="auto">
          <a:xfrm>
            <a:off x="9447530" y="3320415"/>
            <a:ext cx="154305" cy="217170"/>
          </a:xfrm>
          <a:custGeom>
            <a:avLst/>
            <a:gdLst>
              <a:gd name="T0" fmla="*/ 50 w 100"/>
              <a:gd name="T1" fmla="*/ 0 h 132"/>
              <a:gd name="T2" fmla="*/ 0 w 100"/>
              <a:gd name="T3" fmla="*/ 50 h 132"/>
              <a:gd name="T4" fmla="*/ 50 w 100"/>
              <a:gd name="T5" fmla="*/ 132 h 132"/>
              <a:gd name="T6" fmla="*/ 100 w 100"/>
              <a:gd name="T7" fmla="*/ 50 h 132"/>
              <a:gd name="T8" fmla="*/ 50 w 100"/>
              <a:gd name="T9" fmla="*/ 0 h 132"/>
              <a:gd name="T10" fmla="*/ 50 w 100"/>
              <a:gd name="T11" fmla="*/ 66 h 132"/>
              <a:gd name="T12" fmla="*/ 30 w 100"/>
              <a:gd name="T13" fmla="*/ 46 h 132"/>
              <a:gd name="T14" fmla="*/ 50 w 100"/>
              <a:gd name="T15" fmla="*/ 26 h 132"/>
              <a:gd name="T16" fmla="*/ 70 w 100"/>
              <a:gd name="T17" fmla="*/ 46 h 132"/>
              <a:gd name="T18" fmla="*/ 50 w 100"/>
              <a:gd name="T19" fmla="*/ 66 h 1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00" h="132">
                <a:moveTo>
                  <a:pt x="50" y="0"/>
                </a:moveTo>
                <a:cubicBezTo>
                  <a:pt x="22" y="0"/>
                  <a:pt x="0" y="22"/>
                  <a:pt x="0" y="50"/>
                </a:cubicBezTo>
                <a:cubicBezTo>
                  <a:pt x="0" y="78"/>
                  <a:pt x="50" y="132"/>
                  <a:pt x="50" y="132"/>
                </a:cubicBezTo>
                <a:cubicBezTo>
                  <a:pt x="50" y="132"/>
                  <a:pt x="100" y="78"/>
                  <a:pt x="100" y="50"/>
                </a:cubicBezTo>
                <a:cubicBezTo>
                  <a:pt x="100" y="22"/>
                  <a:pt x="78" y="0"/>
                  <a:pt x="50" y="0"/>
                </a:cubicBezTo>
                <a:close/>
                <a:moveTo>
                  <a:pt x="50" y="66"/>
                </a:moveTo>
                <a:cubicBezTo>
                  <a:pt x="39" y="66"/>
                  <a:pt x="30" y="57"/>
                  <a:pt x="30" y="46"/>
                </a:cubicBezTo>
                <a:cubicBezTo>
                  <a:pt x="30" y="35"/>
                  <a:pt x="39" y="26"/>
                  <a:pt x="50" y="26"/>
                </a:cubicBezTo>
                <a:cubicBezTo>
                  <a:pt x="61" y="26"/>
                  <a:pt x="70" y="35"/>
                  <a:pt x="70" y="46"/>
                </a:cubicBezTo>
                <a:cubicBezTo>
                  <a:pt x="70" y="57"/>
                  <a:pt x="61" y="66"/>
                  <a:pt x="50" y="66"/>
                </a:cubicBezTo>
                <a:close/>
              </a:path>
            </a:pathLst>
          </a:cu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/>
          <a:lstStyle/>
          <a:p>
            <a:endParaRPr lang="en-US" dirty="0">
              <a:latin typeface="Lato" panose="020F0502020204030203" pitchFamily="34" charset="0"/>
            </a:endParaRPr>
          </a:p>
        </p:txBody>
      </p:sp>
      <p:sp>
        <p:nvSpPr>
          <p:cNvPr id="19" name="Freeform 28"/>
          <p:cNvSpPr>
            <a:spLocks noEditPoints="1"/>
          </p:cNvSpPr>
          <p:nvPr/>
        </p:nvSpPr>
        <p:spPr bwMode="auto">
          <a:xfrm>
            <a:off x="8768715" y="1810385"/>
            <a:ext cx="154305" cy="217170"/>
          </a:xfrm>
          <a:custGeom>
            <a:avLst/>
            <a:gdLst>
              <a:gd name="T0" fmla="*/ 50 w 100"/>
              <a:gd name="T1" fmla="*/ 0 h 132"/>
              <a:gd name="T2" fmla="*/ 0 w 100"/>
              <a:gd name="T3" fmla="*/ 50 h 132"/>
              <a:gd name="T4" fmla="*/ 50 w 100"/>
              <a:gd name="T5" fmla="*/ 132 h 132"/>
              <a:gd name="T6" fmla="*/ 100 w 100"/>
              <a:gd name="T7" fmla="*/ 50 h 132"/>
              <a:gd name="T8" fmla="*/ 50 w 100"/>
              <a:gd name="T9" fmla="*/ 0 h 132"/>
              <a:gd name="T10" fmla="*/ 50 w 100"/>
              <a:gd name="T11" fmla="*/ 66 h 132"/>
              <a:gd name="T12" fmla="*/ 30 w 100"/>
              <a:gd name="T13" fmla="*/ 46 h 132"/>
              <a:gd name="T14" fmla="*/ 50 w 100"/>
              <a:gd name="T15" fmla="*/ 26 h 132"/>
              <a:gd name="T16" fmla="*/ 70 w 100"/>
              <a:gd name="T17" fmla="*/ 46 h 132"/>
              <a:gd name="T18" fmla="*/ 50 w 100"/>
              <a:gd name="T19" fmla="*/ 66 h 1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00" h="132">
                <a:moveTo>
                  <a:pt x="50" y="0"/>
                </a:moveTo>
                <a:cubicBezTo>
                  <a:pt x="22" y="0"/>
                  <a:pt x="0" y="22"/>
                  <a:pt x="0" y="50"/>
                </a:cubicBezTo>
                <a:cubicBezTo>
                  <a:pt x="0" y="78"/>
                  <a:pt x="50" y="132"/>
                  <a:pt x="50" y="132"/>
                </a:cubicBezTo>
                <a:cubicBezTo>
                  <a:pt x="50" y="132"/>
                  <a:pt x="100" y="78"/>
                  <a:pt x="100" y="50"/>
                </a:cubicBezTo>
                <a:cubicBezTo>
                  <a:pt x="100" y="22"/>
                  <a:pt x="78" y="0"/>
                  <a:pt x="50" y="0"/>
                </a:cubicBezTo>
                <a:close/>
                <a:moveTo>
                  <a:pt x="50" y="66"/>
                </a:moveTo>
                <a:cubicBezTo>
                  <a:pt x="39" y="66"/>
                  <a:pt x="30" y="57"/>
                  <a:pt x="30" y="46"/>
                </a:cubicBezTo>
                <a:cubicBezTo>
                  <a:pt x="30" y="35"/>
                  <a:pt x="39" y="26"/>
                  <a:pt x="50" y="26"/>
                </a:cubicBezTo>
                <a:cubicBezTo>
                  <a:pt x="61" y="26"/>
                  <a:pt x="70" y="35"/>
                  <a:pt x="70" y="46"/>
                </a:cubicBezTo>
                <a:cubicBezTo>
                  <a:pt x="70" y="57"/>
                  <a:pt x="61" y="66"/>
                  <a:pt x="50" y="66"/>
                </a:cubicBezTo>
                <a:close/>
              </a:path>
            </a:pathLst>
          </a:cu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/>
          <a:lstStyle/>
          <a:p>
            <a:endParaRPr lang="en-US" dirty="0">
              <a:latin typeface="Lato" panose="020F0502020204030203" pitchFamily="34" charset="0"/>
            </a:endParaRPr>
          </a:p>
        </p:txBody>
      </p:sp>
      <p:sp>
        <p:nvSpPr>
          <p:cNvPr id="21" name="Freeform 28"/>
          <p:cNvSpPr>
            <a:spLocks noEditPoints="1"/>
          </p:cNvSpPr>
          <p:nvPr/>
        </p:nvSpPr>
        <p:spPr bwMode="auto">
          <a:xfrm>
            <a:off x="9146540" y="1473835"/>
            <a:ext cx="154305" cy="217170"/>
          </a:xfrm>
          <a:custGeom>
            <a:avLst/>
            <a:gdLst>
              <a:gd name="T0" fmla="*/ 50 w 100"/>
              <a:gd name="T1" fmla="*/ 0 h 132"/>
              <a:gd name="T2" fmla="*/ 0 w 100"/>
              <a:gd name="T3" fmla="*/ 50 h 132"/>
              <a:gd name="T4" fmla="*/ 50 w 100"/>
              <a:gd name="T5" fmla="*/ 132 h 132"/>
              <a:gd name="T6" fmla="*/ 100 w 100"/>
              <a:gd name="T7" fmla="*/ 50 h 132"/>
              <a:gd name="T8" fmla="*/ 50 w 100"/>
              <a:gd name="T9" fmla="*/ 0 h 132"/>
              <a:gd name="T10" fmla="*/ 50 w 100"/>
              <a:gd name="T11" fmla="*/ 66 h 132"/>
              <a:gd name="T12" fmla="*/ 30 w 100"/>
              <a:gd name="T13" fmla="*/ 46 h 132"/>
              <a:gd name="T14" fmla="*/ 50 w 100"/>
              <a:gd name="T15" fmla="*/ 26 h 132"/>
              <a:gd name="T16" fmla="*/ 70 w 100"/>
              <a:gd name="T17" fmla="*/ 46 h 132"/>
              <a:gd name="T18" fmla="*/ 50 w 100"/>
              <a:gd name="T19" fmla="*/ 66 h 1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00" h="132">
                <a:moveTo>
                  <a:pt x="50" y="0"/>
                </a:moveTo>
                <a:cubicBezTo>
                  <a:pt x="22" y="0"/>
                  <a:pt x="0" y="22"/>
                  <a:pt x="0" y="50"/>
                </a:cubicBezTo>
                <a:cubicBezTo>
                  <a:pt x="0" y="78"/>
                  <a:pt x="50" y="132"/>
                  <a:pt x="50" y="132"/>
                </a:cubicBezTo>
                <a:cubicBezTo>
                  <a:pt x="50" y="132"/>
                  <a:pt x="100" y="78"/>
                  <a:pt x="100" y="50"/>
                </a:cubicBezTo>
                <a:cubicBezTo>
                  <a:pt x="100" y="22"/>
                  <a:pt x="78" y="0"/>
                  <a:pt x="50" y="0"/>
                </a:cubicBezTo>
                <a:close/>
                <a:moveTo>
                  <a:pt x="50" y="66"/>
                </a:moveTo>
                <a:cubicBezTo>
                  <a:pt x="39" y="66"/>
                  <a:pt x="30" y="57"/>
                  <a:pt x="30" y="46"/>
                </a:cubicBezTo>
                <a:cubicBezTo>
                  <a:pt x="30" y="35"/>
                  <a:pt x="39" y="26"/>
                  <a:pt x="50" y="26"/>
                </a:cubicBezTo>
                <a:cubicBezTo>
                  <a:pt x="61" y="26"/>
                  <a:pt x="70" y="35"/>
                  <a:pt x="70" y="46"/>
                </a:cubicBezTo>
                <a:cubicBezTo>
                  <a:pt x="70" y="57"/>
                  <a:pt x="61" y="66"/>
                  <a:pt x="50" y="66"/>
                </a:cubicBezTo>
                <a:close/>
              </a:path>
            </a:pathLst>
          </a:cu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/>
          <a:lstStyle/>
          <a:p>
            <a:endParaRPr lang="en-US" dirty="0">
              <a:latin typeface="Lato" panose="020F0502020204030203" pitchFamily="34" charset="0"/>
            </a:endParaRPr>
          </a:p>
        </p:txBody>
      </p:sp>
      <p:pic>
        <p:nvPicPr>
          <p:cNvPr id="6" name="Picture 5" descr="india_round_sticker_640"/>
          <p:cNvPicPr>
            <a:picLocks noChangeAspect="1"/>
          </p:cNvPicPr>
          <p:nvPr/>
        </p:nvPicPr>
        <p:blipFill>
          <a:blip r:embed="rId3"/>
          <a:srcRect l="23087" t="11424" r="21108" b="12302"/>
          <a:stretch>
            <a:fillRect/>
          </a:stretch>
        </p:blipFill>
        <p:spPr>
          <a:xfrm>
            <a:off x="1823085" y="5794375"/>
            <a:ext cx="156210" cy="160655"/>
          </a:xfrm>
          <a:prstGeom prst="rect">
            <a:avLst/>
          </a:prstGeom>
        </p:spPr>
      </p:pic>
      <p:pic>
        <p:nvPicPr>
          <p:cNvPr id="7" name="Picture 6" descr="korea_south_round_sticker_640"/>
          <p:cNvPicPr>
            <a:picLocks noChangeAspect="1"/>
          </p:cNvPicPr>
          <p:nvPr/>
        </p:nvPicPr>
        <p:blipFill>
          <a:blip r:embed="rId4"/>
          <a:srcRect l="25023" t="15958" r="23031" b="15000"/>
          <a:stretch>
            <a:fillRect/>
          </a:stretch>
        </p:blipFill>
        <p:spPr>
          <a:xfrm>
            <a:off x="2811145" y="6084570"/>
            <a:ext cx="135255" cy="134620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1284</TotalTime>
  <Words>641</Words>
  <Application>Microsoft Office PowerPoint</Application>
  <PresentationFormat>Widescreen</PresentationFormat>
  <Paragraphs>148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20" baseType="lpstr">
      <vt:lpstr>Agency FB</vt:lpstr>
      <vt:lpstr>Algerian</vt:lpstr>
      <vt:lpstr>Arial</vt:lpstr>
      <vt:lpstr>Arial Narrow</vt:lpstr>
      <vt:lpstr>Bookman Old Style</vt:lpstr>
      <vt:lpstr>Calibri</vt:lpstr>
      <vt:lpstr>Calibri Light</vt:lpstr>
      <vt:lpstr>Lato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FUTURE OF DATA SCIENCE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AGENDA</dc:title>
  <dc:creator>wins thomas</dc:creator>
  <cp:lastModifiedBy>wins thomas</cp:lastModifiedBy>
  <cp:revision>97</cp:revision>
  <dcterms:created xsi:type="dcterms:W3CDTF">2021-04-02T12:02:57Z</dcterms:created>
  <dcterms:modified xsi:type="dcterms:W3CDTF">2021-04-22T14:55:30Z</dcterms:modified>
</cp:coreProperties>
</file>